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Lst>
  <p:notesMasterIdLst>
    <p:notesMasterId r:id="rId22"/>
  </p:notesMasterIdLst>
  <p:handoutMasterIdLst>
    <p:handoutMasterId r:id="rId23"/>
  </p:handoutMasterIdLst>
  <p:sldIdLst>
    <p:sldId id="278" r:id="rId2"/>
    <p:sldId id="265" r:id="rId3"/>
    <p:sldId id="288" r:id="rId4"/>
    <p:sldId id="258" r:id="rId5"/>
    <p:sldId id="279" r:id="rId6"/>
    <p:sldId id="280" r:id="rId7"/>
    <p:sldId id="281" r:id="rId8"/>
    <p:sldId id="282" r:id="rId9"/>
    <p:sldId id="286" r:id="rId10"/>
    <p:sldId id="285" r:id="rId11"/>
    <p:sldId id="284" r:id="rId12"/>
    <p:sldId id="283" r:id="rId13"/>
    <p:sldId id="290" r:id="rId14"/>
    <p:sldId id="295" r:id="rId15"/>
    <p:sldId id="289" r:id="rId16"/>
    <p:sldId id="292" r:id="rId17"/>
    <p:sldId id="293" r:id="rId18"/>
    <p:sldId id="291" r:id="rId19"/>
    <p:sldId id="294" r:id="rId20"/>
    <p:sldId id="287" r:id="rId21"/>
  </p:sldIdLst>
  <p:sldSz cx="12192000" cy="6858000"/>
  <p:notesSz cx="9296400" cy="7010400"/>
  <p:defaultTextStyle>
    <a:defPPr>
      <a:defRPr lang="en-US"/>
    </a:defPPr>
    <a:lvl1pPr marL="0" algn="l" defTabSz="768096" rtl="0" eaLnBrk="1" latinLnBrk="0" hangingPunct="1">
      <a:defRPr sz="1512" kern="1200">
        <a:solidFill>
          <a:schemeClr val="tx1"/>
        </a:solidFill>
        <a:latin typeface="+mn-lt"/>
        <a:ea typeface="+mn-ea"/>
        <a:cs typeface="+mn-cs"/>
      </a:defRPr>
    </a:lvl1pPr>
    <a:lvl2pPr marL="384048" algn="l" defTabSz="768096" rtl="0" eaLnBrk="1" latinLnBrk="0" hangingPunct="1">
      <a:defRPr sz="1512" kern="1200">
        <a:solidFill>
          <a:schemeClr val="tx1"/>
        </a:solidFill>
        <a:latin typeface="+mn-lt"/>
        <a:ea typeface="+mn-ea"/>
        <a:cs typeface="+mn-cs"/>
      </a:defRPr>
    </a:lvl2pPr>
    <a:lvl3pPr marL="768096" algn="l" defTabSz="768096" rtl="0" eaLnBrk="1" latinLnBrk="0" hangingPunct="1">
      <a:defRPr sz="1512" kern="1200">
        <a:solidFill>
          <a:schemeClr val="tx1"/>
        </a:solidFill>
        <a:latin typeface="+mn-lt"/>
        <a:ea typeface="+mn-ea"/>
        <a:cs typeface="+mn-cs"/>
      </a:defRPr>
    </a:lvl3pPr>
    <a:lvl4pPr marL="1152144" algn="l" defTabSz="768096" rtl="0" eaLnBrk="1" latinLnBrk="0" hangingPunct="1">
      <a:defRPr sz="1512" kern="1200">
        <a:solidFill>
          <a:schemeClr val="tx1"/>
        </a:solidFill>
        <a:latin typeface="+mn-lt"/>
        <a:ea typeface="+mn-ea"/>
        <a:cs typeface="+mn-cs"/>
      </a:defRPr>
    </a:lvl4pPr>
    <a:lvl5pPr marL="1536192" algn="l" defTabSz="768096" rtl="0" eaLnBrk="1" latinLnBrk="0" hangingPunct="1">
      <a:defRPr sz="1512" kern="1200">
        <a:solidFill>
          <a:schemeClr val="tx1"/>
        </a:solidFill>
        <a:latin typeface="+mn-lt"/>
        <a:ea typeface="+mn-ea"/>
        <a:cs typeface="+mn-cs"/>
      </a:defRPr>
    </a:lvl5pPr>
    <a:lvl6pPr marL="1920240" algn="l" defTabSz="768096" rtl="0" eaLnBrk="1" latinLnBrk="0" hangingPunct="1">
      <a:defRPr sz="1512" kern="1200">
        <a:solidFill>
          <a:schemeClr val="tx1"/>
        </a:solidFill>
        <a:latin typeface="+mn-lt"/>
        <a:ea typeface="+mn-ea"/>
        <a:cs typeface="+mn-cs"/>
      </a:defRPr>
    </a:lvl6pPr>
    <a:lvl7pPr marL="2304288" algn="l" defTabSz="768096" rtl="0" eaLnBrk="1" latinLnBrk="0" hangingPunct="1">
      <a:defRPr sz="1512" kern="1200">
        <a:solidFill>
          <a:schemeClr val="tx1"/>
        </a:solidFill>
        <a:latin typeface="+mn-lt"/>
        <a:ea typeface="+mn-ea"/>
        <a:cs typeface="+mn-cs"/>
      </a:defRPr>
    </a:lvl7pPr>
    <a:lvl8pPr marL="2688336" algn="l" defTabSz="768096" rtl="0" eaLnBrk="1" latinLnBrk="0" hangingPunct="1">
      <a:defRPr sz="1512" kern="1200">
        <a:solidFill>
          <a:schemeClr val="tx1"/>
        </a:solidFill>
        <a:latin typeface="+mn-lt"/>
        <a:ea typeface="+mn-ea"/>
        <a:cs typeface="+mn-cs"/>
      </a:defRPr>
    </a:lvl8pPr>
    <a:lvl9pPr marL="3072384" algn="l" defTabSz="768096" rtl="0" eaLnBrk="1" latinLnBrk="0" hangingPunct="1">
      <a:defRPr sz="151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0F28"/>
    <a:srgbClr val="CEB888"/>
    <a:srgbClr val="8C4151"/>
    <a:srgbClr val="EEE4E6"/>
    <a:srgbClr val="E1CA96"/>
    <a:srgbClr val="A6A7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p:restoredTop sz="67756"/>
  </p:normalViewPr>
  <p:slideViewPr>
    <p:cSldViewPr snapToObjects="1">
      <p:cViewPr varScale="1">
        <p:scale>
          <a:sx n="80" d="100"/>
          <a:sy n="80" d="100"/>
        </p:scale>
        <p:origin x="744" y="19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Objects="1">
      <p:cViewPr varScale="1">
        <p:scale>
          <a:sx n="171" d="100"/>
          <a:sy n="171" d="100"/>
        </p:scale>
        <p:origin x="216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D4F151-B91F-F143-85A2-390A6DDF9A49}"/>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6603EE5-4371-2E43-B665-CA9136AC2CF5}"/>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8A609712-1401-7644-8684-CC9771033810}" type="datetimeFigureOut">
              <a:rPr lang="en-US" smtClean="0"/>
              <a:t>4/26/24</a:t>
            </a:fld>
            <a:endParaRPr lang="en-US"/>
          </a:p>
        </p:txBody>
      </p:sp>
      <p:sp>
        <p:nvSpPr>
          <p:cNvPr id="4" name="Footer Placeholder 3">
            <a:extLst>
              <a:ext uri="{FF2B5EF4-FFF2-40B4-BE49-F238E27FC236}">
                <a16:creationId xmlns:a16="http://schemas.microsoft.com/office/drawing/2014/main" id="{E294E7C9-664C-CF45-9049-4F5156D39C1E}"/>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6D1CDC7-9D1A-1C42-A775-DA67B1BDD9A0}"/>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C58617F4-5912-6946-87F5-9516E11EEAB7}" type="slidenum">
              <a:rPr lang="en-US" smtClean="0"/>
              <a:t>‹#›</a:t>
            </a:fld>
            <a:endParaRPr lang="en-US"/>
          </a:p>
        </p:txBody>
      </p:sp>
    </p:spTree>
    <p:extLst>
      <p:ext uri="{BB962C8B-B14F-4D97-AF65-F5344CB8AC3E}">
        <p14:creationId xmlns:p14="http://schemas.microsoft.com/office/powerpoint/2010/main" val="4098033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EE48BFCF-69F2-F64D-A168-85A9FFD6F930}" type="datetimeFigureOut">
              <a:rPr lang="en-US" smtClean="0"/>
              <a:t>4/26/24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F7F353C1-0DEA-244F-9D4E-4817289EE54A}" type="slidenum">
              <a:rPr lang="en-US" smtClean="0"/>
              <a:t>‹#›</a:t>
            </a:fld>
            <a:endParaRPr lang="en-US"/>
          </a:p>
        </p:txBody>
      </p:sp>
    </p:spTree>
    <p:extLst>
      <p:ext uri="{BB962C8B-B14F-4D97-AF65-F5344CB8AC3E}">
        <p14:creationId xmlns:p14="http://schemas.microsoft.com/office/powerpoint/2010/main" val="18151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rtsandsciences.fsu.edu/students/undergraduate/policies-and-procedur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cademic-guide.fsu.edu/"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registrar.fsu.edu/bulletin/undergraduat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cademic-guide.fsu.edu/minor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dmissions.fsu.edu/credit/AP/"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admissions.fsu.edu/credit/CLEP/" TargetMode="External"/><Relationship Id="rId5" Type="http://schemas.openxmlformats.org/officeDocument/2006/relationships/hyperlink" Target="https://admissions.fsu.edu/credit/AICE/" TargetMode="External"/><Relationship Id="rId4" Type="http://schemas.openxmlformats.org/officeDocument/2006/relationships/hyperlink" Target="https://admissions.fsu.edu/credit/IB/"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F353C1-0DEA-244F-9D4E-4817289EE54A}" type="slidenum">
              <a:rPr lang="en-US" smtClean="0"/>
              <a:t>1</a:t>
            </a:fld>
            <a:endParaRPr lang="en-US"/>
          </a:p>
        </p:txBody>
      </p:sp>
    </p:spTree>
    <p:extLst>
      <p:ext uri="{BB962C8B-B14F-4D97-AF65-F5344CB8AC3E}">
        <p14:creationId xmlns:p14="http://schemas.microsoft.com/office/powerpoint/2010/main" val="2529322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earned college-level credit in a language and wish to continue in that language, enroll in the next level. For example, students who have taken SPN1120 and SPN1121 would enroll in SPN2220 to complete the requirement. </a:t>
            </a:r>
          </a:p>
          <a:p>
            <a:endParaRPr lang="en-US" dirty="0"/>
          </a:p>
        </p:txBody>
      </p:sp>
      <p:sp>
        <p:nvSpPr>
          <p:cNvPr id="4" name="Slide Number Placeholder 3"/>
          <p:cNvSpPr>
            <a:spLocks noGrp="1"/>
          </p:cNvSpPr>
          <p:nvPr>
            <p:ph type="sldNum" sz="quarter" idx="5"/>
          </p:nvPr>
        </p:nvSpPr>
        <p:spPr/>
        <p:txBody>
          <a:bodyPr/>
          <a:lstStyle/>
          <a:p>
            <a:fld id="{F7F353C1-0DEA-244F-9D4E-4817289EE54A}" type="slidenum">
              <a:rPr lang="en-US" smtClean="0"/>
              <a:t>10</a:t>
            </a:fld>
            <a:endParaRPr lang="en-US"/>
          </a:p>
        </p:txBody>
      </p:sp>
    </p:spTree>
    <p:extLst>
      <p:ext uri="{BB962C8B-B14F-4D97-AF65-F5344CB8AC3E}">
        <p14:creationId xmlns:p14="http://schemas.microsoft.com/office/powerpoint/2010/main" val="1424881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prior knowledge of a language, either as a native speaker or are continuing a language from high school and have not earned college-level credit through an accelerated credit mechanism such as AP, IB, AICE, CLEP, or dual enrollment, you should take the placement exam before enrolling in a college-level course to determine your proficiency level. It is possible to complete the proficiency requirement through a placement exam. Refer to </a:t>
            </a:r>
            <a:r>
              <a:rPr lang="en-US" sz="1200" u="sng" kern="1200" dirty="0">
                <a:solidFill>
                  <a:schemeClr val="tx1"/>
                </a:solidFill>
                <a:effectLst/>
                <a:latin typeface="+mn-lt"/>
                <a:ea typeface="+mn-ea"/>
                <a:cs typeface="+mn-cs"/>
                <a:hlinkClick r:id="rId3"/>
              </a:rPr>
              <a:t>College of Arts and Sciences</a:t>
            </a:r>
            <a:r>
              <a:rPr lang="en-US" sz="1200" kern="1200" dirty="0">
                <a:solidFill>
                  <a:schemeClr val="tx1"/>
                </a:solidFill>
                <a:effectLst/>
                <a:latin typeface="+mn-lt"/>
                <a:ea typeface="+mn-ea"/>
                <a:cs typeface="+mn-cs"/>
              </a:rPr>
              <a:t> website for information on various placement exam options.  </a:t>
            </a:r>
          </a:p>
          <a:p>
            <a:endParaRPr lang="en-US" dirty="0"/>
          </a:p>
          <a:p>
            <a:endParaRPr lang="en-US" dirty="0"/>
          </a:p>
        </p:txBody>
      </p:sp>
      <p:sp>
        <p:nvSpPr>
          <p:cNvPr id="4" name="Slide Number Placeholder 3"/>
          <p:cNvSpPr>
            <a:spLocks noGrp="1"/>
          </p:cNvSpPr>
          <p:nvPr>
            <p:ph type="sldNum" sz="quarter" idx="5"/>
          </p:nvPr>
        </p:nvSpPr>
        <p:spPr/>
        <p:txBody>
          <a:bodyPr/>
          <a:lstStyle/>
          <a:p>
            <a:fld id="{F7F353C1-0DEA-244F-9D4E-4817289EE54A}" type="slidenum">
              <a:rPr lang="en-US" smtClean="0"/>
              <a:t>11</a:t>
            </a:fld>
            <a:endParaRPr lang="en-US"/>
          </a:p>
        </p:txBody>
      </p:sp>
    </p:spTree>
    <p:extLst>
      <p:ext uri="{BB962C8B-B14F-4D97-AF65-F5344CB8AC3E}">
        <p14:creationId xmlns:p14="http://schemas.microsoft.com/office/powerpoint/2010/main" val="484281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studying a new language that you did not study in high school and for which you have no other experience, you are not required to take a placement exam and will enroll in the first level (1120) of the preferred language. The College of Arts and Sciences offers courses in Arabic, Chinese, German, Greek, Hebrew, Italian, Japanese</a:t>
            </a:r>
            <a:r>
              <a:rPr lang="en-US" sz="1200" kern="1200">
                <a:solidFill>
                  <a:schemeClr val="tx1"/>
                </a:solidFill>
                <a:effectLst/>
                <a:latin typeface="+mn-lt"/>
                <a:ea typeface="+mn-ea"/>
                <a:cs typeface="+mn-cs"/>
              </a:rPr>
              <a:t>, Latin</a:t>
            </a:r>
            <a:r>
              <a:rPr lang="en-US" sz="1200" b="0" i="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Russian, and Spanish.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need to pass the 2200 level of the language with a grade of “C-” or better, or a grade of “S” if you are completing this requirement through coursework.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are in good academic standing, you may elect to take your foreign language courses on a Satisfactory/Unsatisfactory basis. (This is commonly referred to as pass/fail). You must submit your request to change the grading basis for your course by the posted 7th week deadline for the term in question. Taking a course on a Satisfactory/Unsatisfactory basis can help protect your GPA.</a:t>
            </a:r>
          </a:p>
          <a:p>
            <a:endParaRPr lang="en-US" dirty="0"/>
          </a:p>
        </p:txBody>
      </p:sp>
      <p:sp>
        <p:nvSpPr>
          <p:cNvPr id="4" name="Slide Number Placeholder 3"/>
          <p:cNvSpPr>
            <a:spLocks noGrp="1"/>
          </p:cNvSpPr>
          <p:nvPr>
            <p:ph type="sldNum" sz="quarter" idx="5"/>
          </p:nvPr>
        </p:nvSpPr>
        <p:spPr/>
        <p:txBody>
          <a:bodyPr/>
          <a:lstStyle/>
          <a:p>
            <a:fld id="{F7F353C1-0DEA-244F-9D4E-4817289EE54A}" type="slidenum">
              <a:rPr lang="en-US" smtClean="0"/>
              <a:t>12</a:t>
            </a:fld>
            <a:endParaRPr lang="en-US"/>
          </a:p>
        </p:txBody>
      </p:sp>
    </p:spTree>
    <p:extLst>
      <p:ext uri="{BB962C8B-B14F-4D97-AF65-F5344CB8AC3E}">
        <p14:creationId xmlns:p14="http://schemas.microsoft.com/office/powerpoint/2010/main" val="70195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you marry your classroom, research and volunteer experiences to impact your community? What is the legacy you want to create as you leave FSU in four years. Let’s hear from a couple of our graduating students as they reflect on their time here at FSU. </a:t>
            </a:r>
          </a:p>
        </p:txBody>
      </p:sp>
      <p:sp>
        <p:nvSpPr>
          <p:cNvPr id="4" name="Slide Number Placeholder 3"/>
          <p:cNvSpPr>
            <a:spLocks noGrp="1"/>
          </p:cNvSpPr>
          <p:nvPr>
            <p:ph type="sldNum" sz="quarter" idx="5"/>
          </p:nvPr>
        </p:nvSpPr>
        <p:spPr/>
        <p:txBody>
          <a:bodyPr/>
          <a:lstStyle/>
          <a:p>
            <a:fld id="{F7F353C1-0DEA-244F-9D4E-4817289EE54A}" type="slidenum">
              <a:rPr lang="en-US" smtClean="0"/>
              <a:t>13</a:t>
            </a:fld>
            <a:endParaRPr lang="en-US"/>
          </a:p>
        </p:txBody>
      </p:sp>
    </p:spTree>
    <p:extLst>
      <p:ext uri="{BB962C8B-B14F-4D97-AF65-F5344CB8AC3E}">
        <p14:creationId xmlns:p14="http://schemas.microsoft.com/office/powerpoint/2010/main" val="4031660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F353C1-0DEA-244F-9D4E-4817289EE54A}" type="slidenum">
              <a:rPr lang="en-US" smtClean="0"/>
              <a:t>14</a:t>
            </a:fld>
            <a:endParaRPr lang="en-US"/>
          </a:p>
        </p:txBody>
      </p:sp>
    </p:spTree>
    <p:extLst>
      <p:ext uri="{BB962C8B-B14F-4D97-AF65-F5344CB8AC3E}">
        <p14:creationId xmlns:p14="http://schemas.microsoft.com/office/powerpoint/2010/main" val="2507895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F353C1-0DEA-244F-9D4E-4817289EE54A}" type="slidenum">
              <a:rPr lang="en-US" smtClean="0"/>
              <a:t>15</a:t>
            </a:fld>
            <a:endParaRPr lang="en-US"/>
          </a:p>
        </p:txBody>
      </p:sp>
    </p:spTree>
    <p:extLst>
      <p:ext uri="{BB962C8B-B14F-4D97-AF65-F5344CB8AC3E}">
        <p14:creationId xmlns:p14="http://schemas.microsoft.com/office/powerpoint/2010/main" val="447155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F353C1-0DEA-244F-9D4E-4817289EE54A}" type="slidenum">
              <a:rPr lang="en-US" smtClean="0"/>
              <a:t>18</a:t>
            </a:fld>
            <a:endParaRPr lang="en-US"/>
          </a:p>
        </p:txBody>
      </p:sp>
    </p:spTree>
    <p:extLst>
      <p:ext uri="{BB962C8B-B14F-4D97-AF65-F5344CB8AC3E}">
        <p14:creationId xmlns:p14="http://schemas.microsoft.com/office/powerpoint/2010/main" val="105965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F353C1-0DEA-244F-9D4E-4817289EE54A}" type="slidenum">
              <a:rPr lang="en-US" smtClean="0"/>
              <a:t>19</a:t>
            </a:fld>
            <a:endParaRPr lang="en-US"/>
          </a:p>
        </p:txBody>
      </p:sp>
    </p:spTree>
    <p:extLst>
      <p:ext uri="{BB962C8B-B14F-4D97-AF65-F5344CB8AC3E}">
        <p14:creationId xmlns:p14="http://schemas.microsoft.com/office/powerpoint/2010/main" val="2434181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biology to psychology, from English to religion, and so much more, the FSU College of Arts and Sciences is the place to prepare a career that will change the world. Our students are scientists and athletes, writers and linguists, award winners and noted scholars, and many achieve national recognition for their work even before graduation. We hope you find your place in the College of Arts and Sciences!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learn more about the College of Arts and Sciences follow us on social and visit </a:t>
            </a:r>
            <a:r>
              <a:rPr lang="en-US" sz="1200" kern="1200">
                <a:solidFill>
                  <a:schemeClr val="tx1"/>
                </a:solidFill>
                <a:effectLst/>
                <a:latin typeface="+mn-lt"/>
                <a:ea typeface="+mn-ea"/>
                <a:cs typeface="+mn-cs"/>
              </a:rPr>
              <a:t>our website.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Welcome to Florida State!</a:t>
            </a:r>
          </a:p>
          <a:p>
            <a:endParaRPr lang="en-US" dirty="0"/>
          </a:p>
        </p:txBody>
      </p:sp>
      <p:sp>
        <p:nvSpPr>
          <p:cNvPr id="4" name="Slide Number Placeholder 3"/>
          <p:cNvSpPr>
            <a:spLocks noGrp="1"/>
          </p:cNvSpPr>
          <p:nvPr>
            <p:ph type="sldNum" sz="quarter" idx="5"/>
          </p:nvPr>
        </p:nvSpPr>
        <p:spPr/>
        <p:txBody>
          <a:bodyPr/>
          <a:lstStyle/>
          <a:p>
            <a:fld id="{F7F353C1-0DEA-244F-9D4E-4817289EE54A}" type="slidenum">
              <a:rPr lang="en-US" smtClean="0"/>
              <a:t>20</a:t>
            </a:fld>
            <a:endParaRPr lang="en-US"/>
          </a:p>
        </p:txBody>
      </p:sp>
    </p:spTree>
    <p:extLst>
      <p:ext uri="{BB962C8B-B14F-4D97-AF65-F5344CB8AC3E}">
        <p14:creationId xmlns:p14="http://schemas.microsoft.com/office/powerpoint/2010/main" val="112870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message from Dr. Sam </a:t>
            </a:r>
            <a:r>
              <a:rPr lang="en-US" dirty="0" err="1"/>
              <a:t>Huckaba</a:t>
            </a:r>
            <a:r>
              <a:rPr lang="en-US" dirty="0"/>
              <a:t>, Dean of the College of Arts and Sciences. </a:t>
            </a:r>
          </a:p>
        </p:txBody>
      </p:sp>
      <p:sp>
        <p:nvSpPr>
          <p:cNvPr id="4" name="Slide Number Placeholder 3"/>
          <p:cNvSpPr>
            <a:spLocks noGrp="1"/>
          </p:cNvSpPr>
          <p:nvPr>
            <p:ph type="sldNum" sz="quarter" idx="5"/>
          </p:nvPr>
        </p:nvSpPr>
        <p:spPr/>
        <p:txBody>
          <a:bodyPr/>
          <a:lstStyle/>
          <a:p>
            <a:fld id="{F7F353C1-0DEA-244F-9D4E-4817289EE54A}" type="slidenum">
              <a:rPr lang="en-US" smtClean="0"/>
              <a:t>2</a:t>
            </a:fld>
            <a:endParaRPr lang="en-US"/>
          </a:p>
        </p:txBody>
      </p:sp>
    </p:spTree>
    <p:extLst>
      <p:ext uri="{BB962C8B-B14F-4D97-AF65-F5344CB8AC3E}">
        <p14:creationId xmlns:p14="http://schemas.microsoft.com/office/powerpoint/2010/main" val="131467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College of Arts and Sciences is the largest and most academically diverse college at Florida State University. It is the academic home to more than 11,000 undergraduate and graduate students studying across 18 departments and 14 programs, institutes and centers, and encompassing 200-plus degree offerings. More than 100,000 Arts and Sciences alumni live and work worldwide. Each year, 47 percent of the undergraduate credit hours taught at FSU are delivered in the college, and Arts and Sciences awards approximately 2,600 degrees at the undergraduate and graduate levels. </a:t>
            </a:r>
          </a:p>
          <a:p>
            <a:endParaRPr lang="en-US" dirty="0"/>
          </a:p>
        </p:txBody>
      </p:sp>
      <p:sp>
        <p:nvSpPr>
          <p:cNvPr id="4" name="Slide Number Placeholder 3"/>
          <p:cNvSpPr>
            <a:spLocks noGrp="1"/>
          </p:cNvSpPr>
          <p:nvPr>
            <p:ph type="sldNum" sz="quarter" idx="5"/>
          </p:nvPr>
        </p:nvSpPr>
        <p:spPr/>
        <p:txBody>
          <a:bodyPr/>
          <a:lstStyle/>
          <a:p>
            <a:fld id="{F7F353C1-0DEA-244F-9D4E-4817289EE54A}" type="slidenum">
              <a:rPr lang="en-US" smtClean="0"/>
              <a:t>3</a:t>
            </a:fld>
            <a:endParaRPr lang="en-US"/>
          </a:p>
        </p:txBody>
      </p:sp>
    </p:spTree>
    <p:extLst>
      <p:ext uri="{BB962C8B-B14F-4D97-AF65-F5344CB8AC3E}">
        <p14:creationId xmlns:p14="http://schemas.microsoft.com/office/powerpoint/2010/main" val="2979538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dirty="0"/>
              <a:t>Visit </a:t>
            </a:r>
            <a:r>
              <a:rPr lang="en-US" dirty="0" err="1"/>
              <a:t>artsandsciences.fsu.edu</a:t>
            </a:r>
            <a:r>
              <a:rPr lang="en-US" dirty="0"/>
              <a:t>/departments-and-programs for a comprehensive listing that includes Arts and Sciences academic units serving undergraduate and graduate students.</a:t>
            </a:r>
          </a:p>
        </p:txBody>
      </p:sp>
      <p:sp>
        <p:nvSpPr>
          <p:cNvPr id="4" name="Slide Number Placeholder 3"/>
          <p:cNvSpPr>
            <a:spLocks noGrp="1"/>
          </p:cNvSpPr>
          <p:nvPr>
            <p:ph type="sldNum" sz="quarter" idx="5"/>
          </p:nvPr>
        </p:nvSpPr>
        <p:spPr/>
        <p:txBody>
          <a:bodyPr/>
          <a:lstStyle/>
          <a:p>
            <a:fld id="{F7F353C1-0DEA-244F-9D4E-4817289EE54A}" type="slidenum">
              <a:rPr lang="en-US" smtClean="0"/>
              <a:t>4</a:t>
            </a:fld>
            <a:endParaRPr lang="en-US"/>
          </a:p>
        </p:txBody>
      </p:sp>
    </p:spTree>
    <p:extLst>
      <p:ext uri="{BB962C8B-B14F-4D97-AF65-F5344CB8AC3E}">
        <p14:creationId xmlns:p14="http://schemas.microsoft.com/office/powerpoint/2010/main" val="131007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Earlier in orientation, you learned about the university graduation requirements. In this presentation we will briefly highlight the graduation requirements for the College of Arts and Sciences.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student in the College of Arts and Sciences you must complete a major, minor, and demonstrate foreign language proficiency.</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7F353C1-0DEA-244F-9D4E-4817289EE54A}" type="slidenum">
              <a:rPr lang="en-US" smtClean="0"/>
              <a:t>5</a:t>
            </a:fld>
            <a:endParaRPr lang="en-US"/>
          </a:p>
        </p:txBody>
      </p:sp>
    </p:spTree>
    <p:extLst>
      <p:ext uri="{BB962C8B-B14F-4D97-AF65-F5344CB8AC3E}">
        <p14:creationId xmlns:p14="http://schemas.microsoft.com/office/powerpoint/2010/main" val="385746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Requirements vary from major to major.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departmental adviser is your No. 1 resource for your major requirements. Each semester you should consult with your major adviser at least two weeks before your registration window opens for the next semester. Your departmental adviser will discuss course options to ensure you are meeting university, college, and major requirements.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can also review the </a:t>
            </a:r>
            <a:r>
              <a:rPr lang="en-US" sz="1200" u="sng" kern="1200" dirty="0">
                <a:solidFill>
                  <a:schemeClr val="tx1"/>
                </a:solidFill>
                <a:effectLst/>
                <a:latin typeface="+mn-lt"/>
                <a:ea typeface="+mn-ea"/>
                <a:cs typeface="+mn-cs"/>
                <a:hlinkClick r:id="rId3"/>
              </a:rPr>
              <a:t>Academic Program Guide</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hlinkClick r:id="rId4"/>
              </a:rPr>
              <a:t>Undergraduate Bulletin</a:t>
            </a:r>
            <a:r>
              <a:rPr lang="en-US" sz="1200" kern="1200" dirty="0">
                <a:solidFill>
                  <a:schemeClr val="tx1"/>
                </a:solidFill>
                <a:effectLst/>
                <a:latin typeface="+mn-lt"/>
                <a:ea typeface="+mn-ea"/>
                <a:cs typeface="+mn-cs"/>
              </a:rPr>
              <a:t> for more information on your major. </a:t>
            </a:r>
          </a:p>
          <a:p>
            <a:endParaRPr lang="en-US" dirty="0"/>
          </a:p>
        </p:txBody>
      </p:sp>
      <p:sp>
        <p:nvSpPr>
          <p:cNvPr id="4" name="Slide Number Placeholder 3"/>
          <p:cNvSpPr>
            <a:spLocks noGrp="1"/>
          </p:cNvSpPr>
          <p:nvPr>
            <p:ph type="sldNum" sz="quarter" idx="5"/>
          </p:nvPr>
        </p:nvSpPr>
        <p:spPr/>
        <p:txBody>
          <a:bodyPr/>
          <a:lstStyle/>
          <a:p>
            <a:fld id="{F7F353C1-0DEA-244F-9D4E-4817289EE54A}" type="slidenum">
              <a:rPr lang="en-US" smtClean="0"/>
              <a:t>6</a:t>
            </a:fld>
            <a:endParaRPr lang="en-US"/>
          </a:p>
        </p:txBody>
      </p:sp>
    </p:spTree>
    <p:extLst>
      <p:ext uri="{BB962C8B-B14F-4D97-AF65-F5344CB8AC3E}">
        <p14:creationId xmlns:p14="http://schemas.microsoft.com/office/powerpoint/2010/main" val="278340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student in the College of Arts and Sciences you must complete the hours required for a minor.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minor is an additional area of specialization involving 4-6 classes outside of your major discipline.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majors, like Biological Science and Humanities, have an interdisciplinary collateral minor built into the major.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Other majors, such as Creative Writing and Psychology, do not have built-in minors. Students in these majors would need to choose a minor from </a:t>
            </a:r>
            <a:r>
              <a:rPr lang="en-US" sz="1200" u="sng" kern="1200" dirty="0">
                <a:solidFill>
                  <a:schemeClr val="tx1"/>
                </a:solidFill>
                <a:effectLst/>
                <a:latin typeface="+mn-lt"/>
                <a:ea typeface="+mn-ea"/>
                <a:cs typeface="+mn-cs"/>
                <a:hlinkClick r:id="rId3"/>
              </a:rPr>
              <a:t>Academic Program Guide</a:t>
            </a:r>
            <a:r>
              <a:rPr lang="en-US" sz="1200" kern="1200" dirty="0">
                <a:solidFill>
                  <a:schemeClr val="tx1"/>
                </a:solidFill>
                <a:effectLst/>
                <a:latin typeface="+mn-lt"/>
                <a:ea typeface="+mn-ea"/>
                <a:cs typeface="+mn-cs"/>
              </a:rPr>
              <a:t> to meet this requirement. When choosing a minor, think about your career goals and what types of skills or knowledge could be supplemented by your minor.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note that minor requirements cannot overlap with General Education, Foreign Language, or major requirements.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check with your adviser to determine if your major has an interdisciplinary collateral minor or if you need to choose a minor. </a:t>
            </a:r>
          </a:p>
          <a:p>
            <a:endParaRPr lang="en-US" dirty="0"/>
          </a:p>
        </p:txBody>
      </p:sp>
      <p:sp>
        <p:nvSpPr>
          <p:cNvPr id="4" name="Slide Number Placeholder 3"/>
          <p:cNvSpPr>
            <a:spLocks noGrp="1"/>
          </p:cNvSpPr>
          <p:nvPr>
            <p:ph type="sldNum" sz="quarter" idx="5"/>
          </p:nvPr>
        </p:nvSpPr>
        <p:spPr/>
        <p:txBody>
          <a:bodyPr/>
          <a:lstStyle/>
          <a:p>
            <a:fld id="{F7F353C1-0DEA-244F-9D4E-4817289EE54A}" type="slidenum">
              <a:rPr lang="en-US" smtClean="0"/>
              <a:t>7</a:t>
            </a:fld>
            <a:endParaRPr lang="en-US"/>
          </a:p>
        </p:txBody>
      </p:sp>
    </p:spTree>
    <p:extLst>
      <p:ext uri="{BB962C8B-B14F-4D97-AF65-F5344CB8AC3E}">
        <p14:creationId xmlns:p14="http://schemas.microsoft.com/office/powerpoint/2010/main" val="358462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pursuing a B.S. or B.A. in a major housed in the College of Arts and Sciences must demonstrate proficiency in an ancient or modern language through the intermediate level (2220 level) in order to graduate.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graduation, or exit, requirement is different than the World Language requirement that you met to enter Florida State University.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students believe that they must earn a minimum number of hours to meet this requirement, but this is not the case. This requirement can be met through coursework, accelerated examination credit, or a placement exam.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students typically fall into one of these four categories. See if you can identify where you fit. </a:t>
            </a:r>
          </a:p>
          <a:p>
            <a:endParaRPr lang="en-US" dirty="0"/>
          </a:p>
        </p:txBody>
      </p:sp>
      <p:sp>
        <p:nvSpPr>
          <p:cNvPr id="4" name="Slide Number Placeholder 3"/>
          <p:cNvSpPr>
            <a:spLocks noGrp="1"/>
          </p:cNvSpPr>
          <p:nvPr>
            <p:ph type="sldNum" sz="quarter" idx="5"/>
          </p:nvPr>
        </p:nvSpPr>
        <p:spPr/>
        <p:txBody>
          <a:bodyPr/>
          <a:lstStyle/>
          <a:p>
            <a:fld id="{F7F353C1-0DEA-244F-9D4E-4817289EE54A}" type="slidenum">
              <a:rPr lang="en-US" smtClean="0"/>
              <a:t>8</a:t>
            </a:fld>
            <a:endParaRPr lang="en-US"/>
          </a:p>
        </p:txBody>
      </p:sp>
    </p:spTree>
    <p:extLst>
      <p:ext uri="{BB962C8B-B14F-4D97-AF65-F5344CB8AC3E}">
        <p14:creationId xmlns:p14="http://schemas.microsoft.com/office/powerpoint/2010/main" val="1341461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earned credit through an accelerated exam, check to see what credit was earned.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Hint: You may have already completed this graduation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a student who passed the AP Spanish Language exam with a score of 3 or higher, will receive credit for SPN2220 and will have met the Arts &amp; Sciences Foreign Language Proficiency requirement. </a:t>
            </a:r>
          </a:p>
          <a:p>
            <a:endParaRPr lang="en-US" dirty="0"/>
          </a:p>
          <a:p>
            <a:r>
              <a:rPr lang="en-US" sz="1200" u="sng" kern="1200" dirty="0">
                <a:solidFill>
                  <a:schemeClr val="tx1"/>
                </a:solidFill>
                <a:effectLst/>
                <a:latin typeface="+mn-lt"/>
                <a:ea typeface="+mn-ea"/>
                <a:cs typeface="+mn-cs"/>
                <a:hlinkClick r:id="rId3"/>
              </a:rPr>
              <a:t>AP Scores and University Course Equivalents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4"/>
              </a:rPr>
              <a:t>IB Scores and University Course Equivalents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5"/>
              </a:rPr>
              <a:t>AICE Scores and University Course Equivalents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6"/>
              </a:rPr>
              <a:t>CLEP Scores and University Course Equivalents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7F353C1-0DEA-244F-9D4E-4817289EE54A}" type="slidenum">
              <a:rPr lang="en-US" smtClean="0"/>
              <a:t>9</a:t>
            </a:fld>
            <a:endParaRPr lang="en-US"/>
          </a:p>
        </p:txBody>
      </p:sp>
    </p:spTree>
    <p:extLst>
      <p:ext uri="{BB962C8B-B14F-4D97-AF65-F5344CB8AC3E}">
        <p14:creationId xmlns:p14="http://schemas.microsoft.com/office/powerpoint/2010/main" val="3968252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6F0B69-7BF5-C043-B61C-4A88CA8556E9}"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8952D-0F96-6C44-85E1-852EE3B5C9A6}" type="slidenum">
              <a:rPr lang="en-US" smtClean="0"/>
              <a:t>‹#›</a:t>
            </a:fld>
            <a:endParaRPr lang="en-US"/>
          </a:p>
        </p:txBody>
      </p:sp>
    </p:spTree>
    <p:extLst>
      <p:ext uri="{BB962C8B-B14F-4D97-AF65-F5344CB8AC3E}">
        <p14:creationId xmlns:p14="http://schemas.microsoft.com/office/powerpoint/2010/main" val="306323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64896"/>
            <a:ext cx="10972800" cy="972205"/>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609600" y="2347309"/>
            <a:ext cx="10972800" cy="3700025"/>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F0B69-7BF5-C043-B61C-4A88CA8556E9}"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8952D-0F96-6C44-85E1-852EE3B5C9A6}" type="slidenum">
              <a:rPr lang="en-US" smtClean="0"/>
              <a:t>‹#›</a:t>
            </a:fld>
            <a:endParaRPr lang="en-US"/>
          </a:p>
        </p:txBody>
      </p:sp>
    </p:spTree>
    <p:extLst>
      <p:ext uri="{BB962C8B-B14F-4D97-AF65-F5344CB8AC3E}">
        <p14:creationId xmlns:p14="http://schemas.microsoft.com/office/powerpoint/2010/main" val="264458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rgbClr val="D0B884"/>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6F0B69-7BF5-C043-B61C-4A88CA8556E9}" type="datetimeFigureOut">
              <a:rPr lang="en-US" smtClean="0"/>
              <a:t>4/26/24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8952D-0F96-6C44-85E1-852EE3B5C9A6}" type="slidenum">
              <a:rPr lang="en-US" smtClean="0"/>
              <a:t>‹#›</a:t>
            </a:fld>
            <a:endParaRPr lang="en-US"/>
          </a:p>
        </p:txBody>
      </p:sp>
    </p:spTree>
    <p:extLst>
      <p:ext uri="{BB962C8B-B14F-4D97-AF65-F5344CB8AC3E}">
        <p14:creationId xmlns:p14="http://schemas.microsoft.com/office/powerpoint/2010/main" val="410810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68014"/>
            <a:ext cx="10972800" cy="863983"/>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609600" y="2189651"/>
            <a:ext cx="5384800" cy="3941383"/>
          </a:xfrm>
        </p:spPr>
        <p:txBody>
          <a:bodyPr/>
          <a:lstStyle>
            <a:lvl1pPr>
              <a:defRPr sz="3733" b="0" i="0">
                <a:latin typeface="Arial"/>
                <a:cs typeface="Arial"/>
              </a:defRPr>
            </a:lvl1pPr>
            <a:lvl2pPr>
              <a:defRPr sz="3200" b="0" i="0">
                <a:latin typeface="Arial"/>
                <a:cs typeface="Arial"/>
              </a:defRPr>
            </a:lvl2pPr>
            <a:lvl3pPr>
              <a:defRPr sz="2667" b="0" i="0">
                <a:latin typeface="Arial"/>
                <a:cs typeface="Arial"/>
              </a:defRPr>
            </a:lvl3pPr>
            <a:lvl4pPr>
              <a:defRPr sz="2400" b="0" i="0">
                <a:latin typeface="Arial"/>
                <a:cs typeface="Arial"/>
              </a:defRPr>
            </a:lvl4pPr>
            <a:lvl5pPr>
              <a:defRPr sz="2400" b="0" i="0">
                <a:latin typeface="Arial"/>
                <a:cs typeface="Aria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89651"/>
            <a:ext cx="5384800" cy="3941383"/>
          </a:xfrm>
        </p:spPr>
        <p:txBody>
          <a:bodyPr/>
          <a:lstStyle>
            <a:lvl1pPr>
              <a:defRPr sz="3733" b="0" i="0">
                <a:latin typeface="Arial"/>
                <a:cs typeface="Arial"/>
              </a:defRPr>
            </a:lvl1pPr>
            <a:lvl2pPr>
              <a:defRPr sz="3200" b="0" i="0">
                <a:latin typeface="Arial"/>
                <a:cs typeface="Arial"/>
              </a:defRPr>
            </a:lvl2pPr>
            <a:lvl3pPr>
              <a:defRPr sz="2667" b="0" i="0">
                <a:latin typeface="Arial"/>
                <a:cs typeface="Arial"/>
              </a:defRPr>
            </a:lvl3pPr>
            <a:lvl4pPr>
              <a:defRPr sz="2400" b="0" i="0">
                <a:latin typeface="Arial"/>
                <a:cs typeface="Arial"/>
              </a:defRPr>
            </a:lvl4pPr>
            <a:lvl5pPr>
              <a:defRPr sz="2400" b="0" i="0">
                <a:latin typeface="Arial"/>
                <a:cs typeface="Aria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6F0B69-7BF5-C043-B61C-4A88CA8556E9}"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8952D-0F96-6C44-85E1-852EE3B5C9A6}" type="slidenum">
              <a:rPr lang="en-US" smtClean="0"/>
              <a:t>‹#›</a:t>
            </a:fld>
            <a:endParaRPr lang="en-US"/>
          </a:p>
        </p:txBody>
      </p:sp>
    </p:spTree>
    <p:extLst>
      <p:ext uri="{BB962C8B-B14F-4D97-AF65-F5344CB8AC3E}">
        <p14:creationId xmlns:p14="http://schemas.microsoft.com/office/powerpoint/2010/main" val="136631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43719"/>
            <a:ext cx="5386917" cy="79977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207167"/>
            <a:ext cx="5386917" cy="3932627"/>
          </a:xfrm>
        </p:spPr>
        <p:txBody>
          <a:bodyPr/>
          <a:lstStyle>
            <a:lvl1pPr>
              <a:defRPr sz="3200">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243719"/>
            <a:ext cx="5389033" cy="79977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207167"/>
            <a:ext cx="5389033" cy="3932627"/>
          </a:xfrm>
        </p:spPr>
        <p:txBody>
          <a:bodyPr/>
          <a:lstStyle>
            <a:lvl1pPr>
              <a:defRPr sz="3200">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6F0B69-7BF5-C043-B61C-4A88CA8556E9}" type="datetimeFigureOut">
              <a:rPr lang="en-US" smtClean="0"/>
              <a:t>4/26/24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8952D-0F96-6C44-85E1-852EE3B5C9A6}" type="slidenum">
              <a:rPr lang="en-US" smtClean="0"/>
              <a:t>‹#›</a:t>
            </a:fld>
            <a:endParaRPr lang="en-US"/>
          </a:p>
        </p:txBody>
      </p:sp>
    </p:spTree>
    <p:extLst>
      <p:ext uri="{BB962C8B-B14F-4D97-AF65-F5344CB8AC3E}">
        <p14:creationId xmlns:p14="http://schemas.microsoft.com/office/powerpoint/2010/main" val="219209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FC6F0B69-7BF5-C043-B61C-4A88CA8556E9}" type="datetimeFigureOut">
              <a:rPr lang="en-US" smtClean="0"/>
              <a:t>4/26/24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8952D-0F96-6C44-85E1-852EE3B5C9A6}" type="slidenum">
              <a:rPr lang="en-US" smtClean="0"/>
              <a:t>‹#›</a:t>
            </a:fld>
            <a:endParaRPr lang="en-US"/>
          </a:p>
        </p:txBody>
      </p:sp>
    </p:spTree>
    <p:extLst>
      <p:ext uri="{BB962C8B-B14F-4D97-AF65-F5344CB8AC3E}">
        <p14:creationId xmlns:p14="http://schemas.microsoft.com/office/powerpoint/2010/main" val="33884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F0B69-7BF5-C043-B61C-4A88CA8556E9}" type="datetimeFigureOut">
              <a:rPr lang="en-US" smtClean="0"/>
              <a:t>4/26/24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8952D-0F96-6C44-85E1-852EE3B5C9A6}" type="slidenum">
              <a:rPr lang="en-US" smtClean="0"/>
              <a:t>‹#›</a:t>
            </a:fld>
            <a:endParaRPr lang="en-US"/>
          </a:p>
        </p:txBody>
      </p:sp>
    </p:spTree>
    <p:extLst>
      <p:ext uri="{BB962C8B-B14F-4D97-AF65-F5344CB8AC3E}">
        <p14:creationId xmlns:p14="http://schemas.microsoft.com/office/powerpoint/2010/main" val="101776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164899"/>
            <a:ext cx="4011084" cy="1268684"/>
          </a:xfrm>
        </p:spPr>
        <p:txBody>
          <a:bodyPr anchor="b"/>
          <a:lstStyle>
            <a:lvl1pPr algn="l">
              <a:defRPr sz="2667"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766733" y="1164897"/>
            <a:ext cx="6815667" cy="5421587"/>
          </a:xfrm>
        </p:spPr>
        <p:txBody>
          <a:bodyPr/>
          <a:lstStyle>
            <a:lvl1pPr>
              <a:defRPr sz="4267">
                <a:latin typeface="+mj-lt"/>
              </a:defRPr>
            </a:lvl1pPr>
            <a:lvl2pPr>
              <a:defRPr sz="3733">
                <a:latin typeface="+mj-lt"/>
              </a:defRPr>
            </a:lvl2pPr>
            <a:lvl3pPr>
              <a:defRPr sz="3200">
                <a:latin typeface="+mj-lt"/>
              </a:defRPr>
            </a:lvl3pPr>
            <a:lvl4pPr>
              <a:defRPr sz="2667">
                <a:latin typeface="+mj-lt"/>
              </a:defRPr>
            </a:lvl4pPr>
            <a:lvl5pPr>
              <a:defRPr sz="2667">
                <a:latin typeface="+mj-lt"/>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433583"/>
            <a:ext cx="4011084" cy="415290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C6F0B69-7BF5-C043-B61C-4A88CA8556E9}"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8952D-0F96-6C44-85E1-852EE3B5C9A6}" type="slidenum">
              <a:rPr lang="en-US" smtClean="0"/>
              <a:t>‹#›</a:t>
            </a:fld>
            <a:endParaRPr lang="en-US"/>
          </a:p>
        </p:txBody>
      </p:sp>
    </p:spTree>
    <p:extLst>
      <p:ext uri="{BB962C8B-B14F-4D97-AF65-F5344CB8AC3E}">
        <p14:creationId xmlns:p14="http://schemas.microsoft.com/office/powerpoint/2010/main" val="2169976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0179" y="5237655"/>
            <a:ext cx="9681195" cy="384067"/>
          </a:xfrm>
        </p:spPr>
        <p:txBody>
          <a:bodyPr anchor="b"/>
          <a:lstStyle>
            <a:lvl1pPr algn="l">
              <a:defRPr sz="2667"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880179" y="464208"/>
            <a:ext cx="9681195" cy="4642069"/>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880179" y="5621723"/>
            <a:ext cx="9681195" cy="734628"/>
          </a:xfrm>
        </p:spPr>
        <p:txBody>
          <a:bodyPr/>
          <a:lstStyle>
            <a:lvl1pPr marL="0" indent="0">
              <a:buNone/>
              <a:defRPr sz="1867">
                <a:latin typeface="+mj-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C6F0B69-7BF5-C043-B61C-4A88CA8556E9}" type="datetimeFigureOut">
              <a:rPr lang="en-US" smtClean="0"/>
              <a:t>4/26/24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8952D-0F96-6C44-85E1-852EE3B5C9A6}" type="slidenum">
              <a:rPr lang="en-US" smtClean="0"/>
              <a:t>‹#›</a:t>
            </a:fld>
            <a:endParaRPr lang="en-US"/>
          </a:p>
        </p:txBody>
      </p:sp>
    </p:spTree>
    <p:extLst>
      <p:ext uri="{BB962C8B-B14F-4D97-AF65-F5344CB8AC3E}">
        <p14:creationId xmlns:p14="http://schemas.microsoft.com/office/powerpoint/2010/main" val="364238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8011"/>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487441"/>
            <a:ext cx="10972800" cy="36435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E6617BE-3472-D34D-B3D3-EE0EFE540774}" type="datetimeFigureOut">
              <a:rPr lang="en-US" smtClean="0"/>
              <a:t>4/26/24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CD38598-D766-624C-A08F-A20EF736C9A3}" type="slidenum">
              <a:rPr lang="en-US" smtClean="0"/>
              <a:t>‹#›</a:t>
            </a:fld>
            <a:endParaRPr lang="en-US"/>
          </a:p>
        </p:txBody>
      </p:sp>
    </p:spTree>
    <p:extLst>
      <p:ext uri="{BB962C8B-B14F-4D97-AF65-F5344CB8AC3E}">
        <p14:creationId xmlns:p14="http://schemas.microsoft.com/office/powerpoint/2010/main" val="121461827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0DEfD4v0SII?feature=oembed"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EHS3TLXz5ec?feature=oembed" TargetMode="Externa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485634"/>
            <a:ext cx="11734800" cy="1470025"/>
          </a:xfrm>
        </p:spPr>
        <p:txBody>
          <a:bodyPr>
            <a:noAutofit/>
          </a:bodyPr>
          <a:lstStyle/>
          <a:p>
            <a:r>
              <a:rPr lang="en-US" sz="7100" dirty="0"/>
              <a:t>College of Arts </a:t>
            </a:r>
            <a:br>
              <a:rPr lang="en-US" sz="7100" dirty="0"/>
            </a:br>
            <a:r>
              <a:rPr lang="en-US" sz="7100" dirty="0"/>
              <a:t>and Sciences</a:t>
            </a:r>
          </a:p>
        </p:txBody>
      </p:sp>
      <p:sp>
        <p:nvSpPr>
          <p:cNvPr id="3" name="Subtitle 2"/>
          <p:cNvSpPr>
            <a:spLocks noGrp="1"/>
          </p:cNvSpPr>
          <p:nvPr>
            <p:ph type="subTitle" idx="1"/>
          </p:nvPr>
        </p:nvSpPr>
        <p:spPr>
          <a:xfrm>
            <a:off x="1828800" y="3637353"/>
            <a:ext cx="8534400" cy="1752600"/>
          </a:xfrm>
        </p:spPr>
        <p:txBody>
          <a:bodyPr>
            <a:normAutofit/>
          </a:bodyPr>
          <a:lstStyle/>
          <a:p>
            <a:r>
              <a:rPr lang="en-US" sz="4000" dirty="0">
                <a:latin typeface="+mj-lt"/>
              </a:rPr>
              <a:t> </a:t>
            </a:r>
          </a:p>
        </p:txBody>
      </p:sp>
    </p:spTree>
    <p:extLst>
      <p:ext uri="{BB962C8B-B14F-4D97-AF65-F5344CB8AC3E}">
        <p14:creationId xmlns:p14="http://schemas.microsoft.com/office/powerpoint/2010/main" val="196997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6D327-97A7-5A49-A222-313950555EDB}"/>
              </a:ext>
            </a:extLst>
          </p:cNvPr>
          <p:cNvSpPr>
            <a:spLocks noGrp="1"/>
          </p:cNvSpPr>
          <p:nvPr>
            <p:ph type="title"/>
          </p:nvPr>
        </p:nvSpPr>
        <p:spPr/>
        <p:txBody>
          <a:bodyPr>
            <a:normAutofit fontScale="90000"/>
          </a:bodyPr>
          <a:lstStyle/>
          <a:p>
            <a:r>
              <a:rPr lang="en-US" dirty="0"/>
              <a:t>Foreign Language</a:t>
            </a:r>
          </a:p>
        </p:txBody>
      </p:sp>
      <p:sp>
        <p:nvSpPr>
          <p:cNvPr id="3" name="Content Placeholder 2">
            <a:extLst>
              <a:ext uri="{FF2B5EF4-FFF2-40B4-BE49-F238E27FC236}">
                <a16:creationId xmlns:a16="http://schemas.microsoft.com/office/drawing/2014/main" id="{F15A8A45-3E4F-DA44-8838-73FD1C227B58}"/>
              </a:ext>
            </a:extLst>
          </p:cNvPr>
          <p:cNvSpPr>
            <a:spLocks noGrp="1"/>
          </p:cNvSpPr>
          <p:nvPr>
            <p:ph idx="1"/>
          </p:nvPr>
        </p:nvSpPr>
        <p:spPr>
          <a:xfrm>
            <a:off x="609600" y="2472175"/>
            <a:ext cx="10972800" cy="3700025"/>
          </a:xfrm>
        </p:spPr>
        <p:txBody>
          <a:bodyPr>
            <a:normAutofit/>
          </a:bodyPr>
          <a:lstStyle/>
          <a:p>
            <a:pPr>
              <a:buFont typeface="Wingdings" pitchFamily="2" charset="2"/>
              <a:buChar char="Ø"/>
            </a:pPr>
            <a:r>
              <a:rPr lang="en-US" sz="3000" dirty="0"/>
              <a:t>College Credit through the 2200-level</a:t>
            </a:r>
          </a:p>
          <a:p>
            <a:pPr marL="0" indent="0">
              <a:buNone/>
            </a:pPr>
            <a:endParaRPr lang="en-US" sz="600" dirty="0"/>
          </a:p>
          <a:p>
            <a:pPr lvl="1">
              <a:buFont typeface="Wingdings" pitchFamily="2" charset="2"/>
              <a:buChar char="Ø"/>
            </a:pPr>
            <a:r>
              <a:rPr lang="en-US" sz="2600" dirty="0"/>
              <a:t>If you have earned college-level credit in a language and wish to continue in that language, enroll in the next level. </a:t>
            </a:r>
            <a:br>
              <a:rPr lang="en-US" sz="2600" dirty="0"/>
            </a:br>
            <a:endParaRPr lang="en-US" sz="600" dirty="0"/>
          </a:p>
          <a:p>
            <a:pPr lvl="1">
              <a:buFont typeface="Wingdings" pitchFamily="2" charset="2"/>
              <a:buChar char="Ø"/>
            </a:pPr>
            <a:r>
              <a:rPr lang="en-US" sz="2600" dirty="0"/>
              <a:t>For example: Students who have taken SPN1120 and SPN1121 would enroll in SPN2220 to complete the requirement. </a:t>
            </a:r>
          </a:p>
          <a:p>
            <a:pPr lvl="1"/>
            <a:endParaRPr lang="en-US" dirty="0"/>
          </a:p>
          <a:p>
            <a:endParaRPr lang="en-US" dirty="0"/>
          </a:p>
        </p:txBody>
      </p:sp>
    </p:spTree>
    <p:extLst>
      <p:ext uri="{BB962C8B-B14F-4D97-AF65-F5344CB8AC3E}">
        <p14:creationId xmlns:p14="http://schemas.microsoft.com/office/powerpoint/2010/main" val="2688745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6092F-7167-8D4B-827E-C699723063F0}"/>
              </a:ext>
            </a:extLst>
          </p:cNvPr>
          <p:cNvSpPr>
            <a:spLocks noGrp="1"/>
          </p:cNvSpPr>
          <p:nvPr>
            <p:ph type="title"/>
          </p:nvPr>
        </p:nvSpPr>
        <p:spPr/>
        <p:txBody>
          <a:bodyPr>
            <a:normAutofit fontScale="90000"/>
          </a:bodyPr>
          <a:lstStyle/>
          <a:p>
            <a:r>
              <a:rPr lang="en-US" dirty="0"/>
              <a:t>Foreign Language</a:t>
            </a:r>
          </a:p>
        </p:txBody>
      </p:sp>
      <p:sp>
        <p:nvSpPr>
          <p:cNvPr id="3" name="Content Placeholder 2">
            <a:extLst>
              <a:ext uri="{FF2B5EF4-FFF2-40B4-BE49-F238E27FC236}">
                <a16:creationId xmlns:a16="http://schemas.microsoft.com/office/drawing/2014/main" id="{06FD114D-DDD6-0D4A-90D4-1049F379107F}"/>
              </a:ext>
            </a:extLst>
          </p:cNvPr>
          <p:cNvSpPr>
            <a:spLocks noGrp="1"/>
          </p:cNvSpPr>
          <p:nvPr>
            <p:ph idx="1"/>
          </p:nvPr>
        </p:nvSpPr>
        <p:spPr>
          <a:xfrm>
            <a:off x="609600" y="2423510"/>
            <a:ext cx="10972800" cy="4053490"/>
          </a:xfrm>
        </p:spPr>
        <p:txBody>
          <a:bodyPr>
            <a:normAutofit/>
          </a:bodyPr>
          <a:lstStyle/>
          <a:p>
            <a:pPr>
              <a:buFont typeface="Wingdings" pitchFamily="2" charset="2"/>
              <a:buChar char="Ø"/>
            </a:pPr>
            <a:r>
              <a:rPr lang="en-US" sz="2800" dirty="0"/>
              <a:t>Placement Exam Options: Prior knowledge in a language?</a:t>
            </a:r>
          </a:p>
          <a:p>
            <a:pPr marL="0" indent="0">
              <a:buNone/>
            </a:pPr>
            <a:endParaRPr lang="en-US" sz="1000" dirty="0"/>
          </a:p>
          <a:p>
            <a:pPr lvl="1">
              <a:buFont typeface="Wingdings" pitchFamily="2" charset="2"/>
              <a:buChar char="Ø"/>
            </a:pPr>
            <a:r>
              <a:rPr lang="en-US" sz="2400" dirty="0"/>
              <a:t>If you are a native speaker or are continuing a language from high school, you should take the placement exam before enrolling in a college-level course to determine your proficiency level, </a:t>
            </a:r>
            <a:r>
              <a:rPr lang="en-US" sz="2400" b="1" dirty="0"/>
              <a:t>especially</a:t>
            </a:r>
            <a:r>
              <a:rPr lang="en-US" sz="2400" dirty="0"/>
              <a:t> if you have not earned college-level credit. </a:t>
            </a:r>
          </a:p>
          <a:p>
            <a:pPr marL="609585" lvl="1" indent="0">
              <a:buNone/>
            </a:pPr>
            <a:endParaRPr lang="en-US" sz="800" dirty="0"/>
          </a:p>
          <a:p>
            <a:pPr marL="609585" lvl="1" indent="0">
              <a:buNone/>
            </a:pPr>
            <a:endParaRPr lang="en-US" sz="900" dirty="0"/>
          </a:p>
          <a:p>
            <a:pPr lvl="1">
              <a:buFont typeface="Wingdings" pitchFamily="2" charset="2"/>
              <a:buChar char="Ø"/>
            </a:pPr>
            <a:r>
              <a:rPr lang="en-US" sz="2400" dirty="0"/>
              <a:t>It is possible to complete the proficiency requirement through a placement exam. For information on various placement exam options, visit artsandsciences.fsu.edu/students/advising. </a:t>
            </a:r>
          </a:p>
        </p:txBody>
      </p:sp>
    </p:spTree>
    <p:extLst>
      <p:ext uri="{BB962C8B-B14F-4D97-AF65-F5344CB8AC3E}">
        <p14:creationId xmlns:p14="http://schemas.microsoft.com/office/powerpoint/2010/main" val="281674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A9E4-DBF0-0344-80AA-5B3EA72F9ED5}"/>
              </a:ext>
            </a:extLst>
          </p:cNvPr>
          <p:cNvSpPr>
            <a:spLocks noGrp="1"/>
          </p:cNvSpPr>
          <p:nvPr>
            <p:ph type="title"/>
          </p:nvPr>
        </p:nvSpPr>
        <p:spPr/>
        <p:txBody>
          <a:bodyPr>
            <a:normAutofit fontScale="90000"/>
          </a:bodyPr>
          <a:lstStyle/>
          <a:p>
            <a:r>
              <a:rPr lang="en-US" dirty="0"/>
              <a:t>Foreign Language</a:t>
            </a:r>
          </a:p>
        </p:txBody>
      </p:sp>
      <p:sp>
        <p:nvSpPr>
          <p:cNvPr id="3" name="Content Placeholder 2">
            <a:extLst>
              <a:ext uri="{FF2B5EF4-FFF2-40B4-BE49-F238E27FC236}">
                <a16:creationId xmlns:a16="http://schemas.microsoft.com/office/drawing/2014/main" id="{3D95A8D8-E41F-444F-A374-092B7A0F774E}"/>
              </a:ext>
            </a:extLst>
          </p:cNvPr>
          <p:cNvSpPr>
            <a:spLocks noGrp="1"/>
          </p:cNvSpPr>
          <p:nvPr>
            <p:ph idx="1"/>
          </p:nvPr>
        </p:nvSpPr>
        <p:spPr>
          <a:xfrm>
            <a:off x="609600" y="2472175"/>
            <a:ext cx="10972800" cy="3700025"/>
          </a:xfrm>
        </p:spPr>
        <p:txBody>
          <a:bodyPr>
            <a:normAutofit/>
          </a:bodyPr>
          <a:lstStyle/>
          <a:p>
            <a:pPr>
              <a:buFont typeface="Wingdings" pitchFamily="2" charset="2"/>
              <a:buChar char="Ø"/>
            </a:pPr>
            <a:r>
              <a:rPr lang="en-US" sz="2800" dirty="0"/>
              <a:t>Starting a new language?	</a:t>
            </a:r>
          </a:p>
          <a:p>
            <a:pPr marL="0" indent="0">
              <a:buNone/>
            </a:pPr>
            <a:endParaRPr lang="en-US" sz="600" dirty="0"/>
          </a:p>
          <a:p>
            <a:pPr lvl="1">
              <a:buFont typeface="Wingdings" pitchFamily="2" charset="2"/>
              <a:buChar char="Ø"/>
            </a:pPr>
            <a:r>
              <a:rPr lang="en-US" sz="2400" dirty="0"/>
              <a:t>3 Semesters (e.g., FRE1120, FRE1121, FRE2220)</a:t>
            </a:r>
          </a:p>
          <a:p>
            <a:pPr marL="609585" lvl="1" indent="0">
              <a:buNone/>
            </a:pPr>
            <a:endParaRPr lang="en-US" sz="600" dirty="0"/>
          </a:p>
          <a:p>
            <a:pPr lvl="1">
              <a:buFont typeface="Wingdings" pitchFamily="2" charset="2"/>
              <a:buChar char="Ø"/>
            </a:pPr>
            <a:r>
              <a:rPr lang="en-US" sz="2400" dirty="0"/>
              <a:t>May be taken on a Satisfactory/Unsatisfactory basis</a:t>
            </a:r>
            <a:r>
              <a:rPr lang="en-US" sz="2800" dirty="0"/>
              <a:t>	 </a:t>
            </a:r>
          </a:p>
        </p:txBody>
      </p:sp>
    </p:spTree>
    <p:extLst>
      <p:ext uri="{BB962C8B-B14F-4D97-AF65-F5344CB8AC3E}">
        <p14:creationId xmlns:p14="http://schemas.microsoft.com/office/powerpoint/2010/main" val="957373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2031E-EBA4-A7E6-1331-6788EE776C31}"/>
              </a:ext>
            </a:extLst>
          </p:cNvPr>
          <p:cNvSpPr>
            <a:spLocks noGrp="1"/>
          </p:cNvSpPr>
          <p:nvPr>
            <p:ph type="title"/>
          </p:nvPr>
        </p:nvSpPr>
        <p:spPr/>
        <p:txBody>
          <a:bodyPr>
            <a:normAutofit fontScale="90000"/>
          </a:bodyPr>
          <a:lstStyle/>
          <a:p>
            <a:r>
              <a:rPr lang="en-US" dirty="0"/>
              <a:t>Maximize Your FSU Experience</a:t>
            </a:r>
          </a:p>
        </p:txBody>
      </p:sp>
      <p:sp>
        <p:nvSpPr>
          <p:cNvPr id="3" name="Content Placeholder 2">
            <a:extLst>
              <a:ext uri="{FF2B5EF4-FFF2-40B4-BE49-F238E27FC236}">
                <a16:creationId xmlns:a16="http://schemas.microsoft.com/office/drawing/2014/main" id="{D333A279-2F3D-3E60-913A-D3545DD9FBC7}"/>
              </a:ext>
            </a:extLst>
          </p:cNvPr>
          <p:cNvSpPr>
            <a:spLocks noGrp="1"/>
          </p:cNvSpPr>
          <p:nvPr>
            <p:ph idx="1"/>
          </p:nvPr>
        </p:nvSpPr>
        <p:spPr>
          <a:xfrm>
            <a:off x="609600" y="2472175"/>
            <a:ext cx="10972800" cy="3700025"/>
          </a:xfrm>
        </p:spPr>
        <p:txBody>
          <a:bodyPr>
            <a:normAutofit/>
          </a:bodyPr>
          <a:lstStyle/>
          <a:p>
            <a:pPr>
              <a:buFont typeface="Wingdings" pitchFamily="2" charset="2"/>
              <a:buChar char="Ø"/>
            </a:pPr>
            <a:r>
              <a:rPr lang="en-US" sz="2800" dirty="0"/>
              <a:t>Explore undergraduate research opportunities in your department.</a:t>
            </a:r>
          </a:p>
          <a:p>
            <a:pPr>
              <a:buFont typeface="Wingdings" pitchFamily="2" charset="2"/>
              <a:buChar char="Ø"/>
            </a:pPr>
            <a:endParaRPr lang="en-US" sz="600" dirty="0"/>
          </a:p>
          <a:p>
            <a:pPr>
              <a:buFont typeface="Wingdings" pitchFamily="2" charset="2"/>
              <a:buChar char="Ø"/>
            </a:pPr>
            <a:r>
              <a:rPr lang="en-US" sz="2800" dirty="0"/>
              <a:t>Engage in volunteerism for service and leisure activities.</a:t>
            </a:r>
          </a:p>
          <a:p>
            <a:pPr marL="0" indent="0">
              <a:buNone/>
            </a:pPr>
            <a:endParaRPr lang="en-US" sz="600" dirty="0"/>
          </a:p>
          <a:p>
            <a:pPr>
              <a:buFont typeface="Wingdings" pitchFamily="2" charset="2"/>
              <a:buChar char="Ø"/>
            </a:pPr>
            <a:r>
              <a:rPr lang="en-US" sz="2800" dirty="0"/>
              <a:t>Watch for scholarship opportunities through FS4U scholarship system at fsu.academicworks.com.</a:t>
            </a:r>
          </a:p>
          <a:p>
            <a:pPr marL="0" indent="0">
              <a:buNone/>
            </a:pPr>
            <a:endParaRPr lang="en-US" sz="600" dirty="0"/>
          </a:p>
        </p:txBody>
      </p:sp>
    </p:spTree>
    <p:extLst>
      <p:ext uri="{BB962C8B-B14F-4D97-AF65-F5344CB8AC3E}">
        <p14:creationId xmlns:p14="http://schemas.microsoft.com/office/powerpoint/2010/main" val="365485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Orientation Student Star">
            <a:hlinkClick r:id="" action="ppaction://media"/>
            <a:extLst>
              <a:ext uri="{FF2B5EF4-FFF2-40B4-BE49-F238E27FC236}">
                <a16:creationId xmlns:a16="http://schemas.microsoft.com/office/drawing/2014/main" id="{909B8845-F4C3-61CC-1B0E-B962351313E2}"/>
              </a:ext>
            </a:extLst>
          </p:cNvPr>
          <p:cNvPicPr>
            <a:picLocks noRot="1" noChangeAspect="1"/>
          </p:cNvPicPr>
          <p:nvPr>
            <a:videoFile r:link="rId1"/>
          </p:nvPr>
        </p:nvPicPr>
        <p:blipFill>
          <a:blip r:embed="rId4"/>
          <a:stretch>
            <a:fillRect/>
          </a:stretch>
        </p:blipFill>
        <p:spPr>
          <a:xfrm>
            <a:off x="1847681" y="1295400"/>
            <a:ext cx="8496637" cy="4800600"/>
          </a:xfrm>
          <a:prstGeom prst="rect">
            <a:avLst/>
          </a:prstGeom>
        </p:spPr>
      </p:pic>
    </p:spTree>
    <p:extLst>
      <p:ext uri="{BB962C8B-B14F-4D97-AF65-F5344CB8AC3E}">
        <p14:creationId xmlns:p14="http://schemas.microsoft.com/office/powerpoint/2010/main" val="230492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04E1-2A15-75A7-64B8-D4FE3CE0EA43}"/>
              </a:ext>
            </a:extLst>
          </p:cNvPr>
          <p:cNvSpPr>
            <a:spLocks noGrp="1"/>
          </p:cNvSpPr>
          <p:nvPr>
            <p:ph type="title"/>
          </p:nvPr>
        </p:nvSpPr>
        <p:spPr>
          <a:xfrm>
            <a:off x="628918" y="990600"/>
            <a:ext cx="10972800" cy="972205"/>
          </a:xfrm>
        </p:spPr>
        <p:txBody>
          <a:bodyPr>
            <a:normAutofit fontScale="90000"/>
          </a:bodyPr>
          <a:lstStyle/>
          <a:p>
            <a:r>
              <a:rPr lang="en-US" dirty="0"/>
              <a:t>Maximize Your FSU Experience</a:t>
            </a:r>
          </a:p>
        </p:txBody>
      </p:sp>
      <p:pic>
        <p:nvPicPr>
          <p:cNvPr id="7" name="Picture 6">
            <a:extLst>
              <a:ext uri="{FF2B5EF4-FFF2-40B4-BE49-F238E27FC236}">
                <a16:creationId xmlns:a16="http://schemas.microsoft.com/office/drawing/2014/main" id="{5B85F657-24B3-BDCB-7499-4F5643606A1D}"/>
              </a:ext>
            </a:extLst>
          </p:cNvPr>
          <p:cNvPicPr>
            <a:picLocks noChangeAspect="1"/>
          </p:cNvPicPr>
          <p:nvPr/>
        </p:nvPicPr>
        <p:blipFill>
          <a:blip r:embed="rId3"/>
          <a:stretch>
            <a:fillRect/>
          </a:stretch>
        </p:blipFill>
        <p:spPr>
          <a:xfrm>
            <a:off x="381000" y="2857499"/>
            <a:ext cx="1408736" cy="1444857"/>
          </a:xfrm>
          <a:prstGeom prst="rect">
            <a:avLst/>
          </a:prstGeom>
        </p:spPr>
      </p:pic>
      <p:pic>
        <p:nvPicPr>
          <p:cNvPr id="8" name="Picture 7">
            <a:extLst>
              <a:ext uri="{FF2B5EF4-FFF2-40B4-BE49-F238E27FC236}">
                <a16:creationId xmlns:a16="http://schemas.microsoft.com/office/drawing/2014/main" id="{0ECA3E13-E98C-CD65-2A06-7D3DDB67FDF0}"/>
              </a:ext>
            </a:extLst>
          </p:cNvPr>
          <p:cNvPicPr>
            <a:picLocks noChangeAspect="1"/>
          </p:cNvPicPr>
          <p:nvPr/>
        </p:nvPicPr>
        <p:blipFill>
          <a:blip r:embed="rId4"/>
          <a:stretch>
            <a:fillRect/>
          </a:stretch>
        </p:blipFill>
        <p:spPr>
          <a:xfrm>
            <a:off x="5562600" y="2857499"/>
            <a:ext cx="1408735" cy="1444856"/>
          </a:xfrm>
          <a:prstGeom prst="rect">
            <a:avLst/>
          </a:prstGeom>
        </p:spPr>
      </p:pic>
      <p:sp>
        <p:nvSpPr>
          <p:cNvPr id="9" name="TextBox 8">
            <a:extLst>
              <a:ext uri="{FF2B5EF4-FFF2-40B4-BE49-F238E27FC236}">
                <a16:creationId xmlns:a16="http://schemas.microsoft.com/office/drawing/2014/main" id="{D0A68D58-80CF-09BA-86F9-E7B00CB4A870}"/>
              </a:ext>
            </a:extLst>
          </p:cNvPr>
          <p:cNvSpPr txBox="1"/>
          <p:nvPr/>
        </p:nvSpPr>
        <p:spPr>
          <a:xfrm>
            <a:off x="673261" y="2002732"/>
            <a:ext cx="6005811" cy="523220"/>
          </a:xfrm>
          <a:prstGeom prst="rect">
            <a:avLst/>
          </a:prstGeom>
          <a:noFill/>
        </p:spPr>
        <p:txBody>
          <a:bodyPr wrap="none" rtlCol="0">
            <a:spAutoFit/>
          </a:bodyPr>
          <a:lstStyle/>
          <a:p>
            <a:r>
              <a:rPr lang="en-US" sz="2800" dirty="0">
                <a:latin typeface="+mj-lt"/>
              </a:rPr>
              <a:t>Career Center: Your Career Liaisons</a:t>
            </a:r>
          </a:p>
        </p:txBody>
      </p:sp>
      <p:sp>
        <p:nvSpPr>
          <p:cNvPr id="10" name="TextBox 9">
            <a:extLst>
              <a:ext uri="{FF2B5EF4-FFF2-40B4-BE49-F238E27FC236}">
                <a16:creationId xmlns:a16="http://schemas.microsoft.com/office/drawing/2014/main" id="{C4F48679-A064-53DE-97B1-2E8D412DD857}"/>
              </a:ext>
            </a:extLst>
          </p:cNvPr>
          <p:cNvSpPr txBox="1"/>
          <p:nvPr/>
        </p:nvSpPr>
        <p:spPr>
          <a:xfrm>
            <a:off x="376377" y="4483994"/>
            <a:ext cx="2091308" cy="2048574"/>
          </a:xfrm>
          <a:prstGeom prst="rect">
            <a:avLst/>
          </a:prstGeom>
          <a:noFill/>
        </p:spPr>
        <p:txBody>
          <a:bodyPr wrap="square" rtlCol="0">
            <a:spAutoFit/>
          </a:bodyPr>
          <a:lstStyle/>
          <a:p>
            <a:r>
              <a:rPr lang="en-US" sz="1600" dirty="0">
                <a:latin typeface="+mj-lt"/>
              </a:rPr>
              <a:t>Alexis Fraites</a:t>
            </a:r>
          </a:p>
          <a:p>
            <a:endParaRPr lang="en-US" sz="1600" dirty="0">
              <a:latin typeface="+mj-lt"/>
            </a:endParaRPr>
          </a:p>
          <a:p>
            <a:r>
              <a:rPr lang="en-US" sz="1600" dirty="0">
                <a:latin typeface="+mj-lt"/>
              </a:rPr>
              <a:t>Biological Science Neuroscience Psychology</a:t>
            </a:r>
          </a:p>
          <a:p>
            <a:endParaRPr lang="en-US" sz="1600" dirty="0">
              <a:latin typeface="+mj-lt"/>
            </a:endParaRPr>
          </a:p>
          <a:p>
            <a:endParaRPr lang="en-US" sz="1600" dirty="0">
              <a:latin typeface="+mj-lt"/>
            </a:endParaRPr>
          </a:p>
          <a:p>
            <a:r>
              <a:rPr lang="en-US" dirty="0">
                <a:latin typeface="+mj-lt"/>
              </a:rPr>
              <a:t>a.fraites@fsu.edu </a:t>
            </a:r>
          </a:p>
        </p:txBody>
      </p:sp>
      <p:sp>
        <p:nvSpPr>
          <p:cNvPr id="12" name="TextBox 11">
            <a:extLst>
              <a:ext uri="{FF2B5EF4-FFF2-40B4-BE49-F238E27FC236}">
                <a16:creationId xmlns:a16="http://schemas.microsoft.com/office/drawing/2014/main" id="{1C017615-0BA9-8F3C-66C6-425C7786C66B}"/>
              </a:ext>
            </a:extLst>
          </p:cNvPr>
          <p:cNvSpPr txBox="1"/>
          <p:nvPr/>
        </p:nvSpPr>
        <p:spPr>
          <a:xfrm>
            <a:off x="2924884" y="4483994"/>
            <a:ext cx="2180516" cy="2062103"/>
          </a:xfrm>
          <a:prstGeom prst="rect">
            <a:avLst/>
          </a:prstGeom>
          <a:noFill/>
        </p:spPr>
        <p:txBody>
          <a:bodyPr wrap="square" rtlCol="0">
            <a:spAutoFit/>
          </a:bodyPr>
          <a:lstStyle/>
          <a:p>
            <a:r>
              <a:rPr lang="en-US" sz="1600" dirty="0">
                <a:latin typeface="+mj-lt"/>
              </a:rPr>
              <a:t>Jessica O’Neill</a:t>
            </a:r>
          </a:p>
          <a:p>
            <a:endParaRPr lang="en-US" sz="1600" dirty="0">
              <a:latin typeface="+mj-lt"/>
            </a:endParaRPr>
          </a:p>
          <a:p>
            <a:r>
              <a:rPr lang="en-US" sz="1600" dirty="0">
                <a:latin typeface="+mj-lt"/>
              </a:rPr>
              <a:t>English, History, Humanities, Classics, Modern Languages, Philosophy, Religion</a:t>
            </a:r>
          </a:p>
          <a:p>
            <a:endParaRPr lang="en-US" sz="1600" dirty="0">
              <a:latin typeface="+mj-lt"/>
            </a:endParaRPr>
          </a:p>
          <a:p>
            <a:r>
              <a:rPr lang="en-US" sz="1600" dirty="0">
                <a:latin typeface="+mj-lt"/>
              </a:rPr>
              <a:t>jo23n@fsu.edu </a:t>
            </a:r>
            <a:endParaRPr lang="en-US" dirty="0">
              <a:latin typeface="+mj-lt"/>
            </a:endParaRPr>
          </a:p>
        </p:txBody>
      </p:sp>
      <p:sp>
        <p:nvSpPr>
          <p:cNvPr id="13" name="TextBox 12">
            <a:extLst>
              <a:ext uri="{FF2B5EF4-FFF2-40B4-BE49-F238E27FC236}">
                <a16:creationId xmlns:a16="http://schemas.microsoft.com/office/drawing/2014/main" id="{A0242423-E18A-0C51-976B-5D8775CDFE99}"/>
              </a:ext>
            </a:extLst>
          </p:cNvPr>
          <p:cNvSpPr txBox="1"/>
          <p:nvPr/>
        </p:nvSpPr>
        <p:spPr>
          <a:xfrm>
            <a:off x="5562599" y="4483994"/>
            <a:ext cx="1828801" cy="2062103"/>
          </a:xfrm>
          <a:prstGeom prst="rect">
            <a:avLst/>
          </a:prstGeom>
          <a:noFill/>
        </p:spPr>
        <p:txBody>
          <a:bodyPr wrap="square" rtlCol="0">
            <a:spAutoFit/>
          </a:bodyPr>
          <a:lstStyle/>
          <a:p>
            <a:r>
              <a:rPr lang="en-US" sz="1600" dirty="0">
                <a:latin typeface="+mj-lt"/>
              </a:rPr>
              <a:t>Jamie Butler</a:t>
            </a:r>
          </a:p>
          <a:p>
            <a:endParaRPr lang="en-US" sz="1600" dirty="0">
              <a:latin typeface="+mj-lt"/>
            </a:endParaRPr>
          </a:p>
          <a:p>
            <a:r>
              <a:rPr lang="en-US" sz="1600" dirty="0">
                <a:latin typeface="+mj-lt"/>
              </a:rPr>
              <a:t>Science, Technology, and Mathematics disciplines</a:t>
            </a:r>
          </a:p>
          <a:p>
            <a:endParaRPr lang="en-US" sz="1600" dirty="0">
              <a:latin typeface="+mj-lt"/>
            </a:endParaRPr>
          </a:p>
          <a:p>
            <a:r>
              <a:rPr lang="en-US" sz="1600" dirty="0">
                <a:latin typeface="+mj-lt"/>
              </a:rPr>
              <a:t>jmbutler@fsu.edu </a:t>
            </a:r>
          </a:p>
        </p:txBody>
      </p:sp>
      <p:sp>
        <p:nvSpPr>
          <p:cNvPr id="15" name="TextBox 14">
            <a:extLst>
              <a:ext uri="{FF2B5EF4-FFF2-40B4-BE49-F238E27FC236}">
                <a16:creationId xmlns:a16="http://schemas.microsoft.com/office/drawing/2014/main" id="{C69D9C83-7CDC-F42E-9163-E985894CBB7C}"/>
              </a:ext>
            </a:extLst>
          </p:cNvPr>
          <p:cNvSpPr txBox="1"/>
          <p:nvPr/>
        </p:nvSpPr>
        <p:spPr>
          <a:xfrm>
            <a:off x="8153399" y="2206606"/>
            <a:ext cx="3657601" cy="4079899"/>
          </a:xfrm>
          <a:prstGeom prst="rect">
            <a:avLst/>
          </a:prstGeom>
          <a:noFill/>
        </p:spPr>
        <p:txBody>
          <a:bodyPr wrap="square" rtlCol="0">
            <a:spAutoFit/>
          </a:bodyPr>
          <a:lstStyle/>
          <a:p>
            <a:r>
              <a:rPr lang="en-US" sz="2800" dirty="0">
                <a:latin typeface="+mj-lt"/>
              </a:rPr>
              <a:t>Get Help With</a:t>
            </a:r>
            <a:r>
              <a:rPr lang="en-US" sz="2000" dirty="0">
                <a:latin typeface="+mj-lt"/>
              </a:rPr>
              <a:t> </a:t>
            </a:r>
          </a:p>
          <a:p>
            <a:pPr marL="285750" indent="-285750">
              <a:buFont typeface="Arial" panose="020B0604020202020204" pitchFamily="34" charset="0"/>
              <a:buChar char="•"/>
            </a:pPr>
            <a:r>
              <a:rPr lang="en-US" sz="1800" dirty="0">
                <a:latin typeface="+mj-lt"/>
              </a:rPr>
              <a:t>Career advising</a:t>
            </a:r>
          </a:p>
          <a:p>
            <a:pPr marL="285750" indent="-285750">
              <a:buFont typeface="Arial" panose="020B0604020202020204" pitchFamily="34" charset="0"/>
              <a:buChar char="•"/>
            </a:pPr>
            <a:r>
              <a:rPr lang="en-US" sz="1800" dirty="0">
                <a:latin typeface="+mj-lt"/>
              </a:rPr>
              <a:t>Internship search and preparation</a:t>
            </a:r>
          </a:p>
          <a:p>
            <a:pPr marL="285750" indent="-285750">
              <a:buFont typeface="Arial" panose="020B0604020202020204" pitchFamily="34" charset="0"/>
              <a:buChar char="•"/>
            </a:pPr>
            <a:r>
              <a:rPr lang="en-US" sz="1800" dirty="0">
                <a:latin typeface="+mj-lt"/>
              </a:rPr>
              <a:t>Occupational research</a:t>
            </a:r>
          </a:p>
          <a:p>
            <a:pPr marL="285750" indent="-285750">
              <a:buFont typeface="Arial" panose="020B0604020202020204" pitchFamily="34" charset="0"/>
              <a:buChar char="•"/>
            </a:pPr>
            <a:r>
              <a:rPr lang="en-US" sz="1800" dirty="0">
                <a:latin typeface="+mj-lt"/>
              </a:rPr>
              <a:t>Résumé and cover-letter writing</a:t>
            </a:r>
          </a:p>
          <a:p>
            <a:pPr marL="285750" indent="-285750">
              <a:buFont typeface="Arial" panose="020B0604020202020204" pitchFamily="34" charset="0"/>
              <a:buChar char="•"/>
            </a:pPr>
            <a:r>
              <a:rPr lang="en-US" sz="1800" dirty="0">
                <a:latin typeface="+mj-lt"/>
              </a:rPr>
              <a:t>Part-time and full-time jobs searches</a:t>
            </a:r>
          </a:p>
          <a:p>
            <a:pPr marL="285750" indent="-285750">
              <a:buFont typeface="Arial" panose="020B0604020202020204" pitchFamily="34" charset="0"/>
              <a:buChar char="•"/>
            </a:pPr>
            <a:r>
              <a:rPr lang="en-US" sz="1800" dirty="0">
                <a:latin typeface="+mj-lt"/>
              </a:rPr>
              <a:t>Interview techniques</a:t>
            </a:r>
          </a:p>
          <a:p>
            <a:pPr marL="285750" indent="-285750">
              <a:buFont typeface="Arial" panose="020B0604020202020204" pitchFamily="34" charset="0"/>
              <a:buChar char="•"/>
            </a:pPr>
            <a:r>
              <a:rPr lang="en-US" sz="1800" dirty="0">
                <a:latin typeface="+mj-lt"/>
              </a:rPr>
              <a:t>Graduate school application preparation</a:t>
            </a:r>
          </a:p>
          <a:p>
            <a:pPr marL="285750" indent="-285750">
              <a:buFont typeface="Arial" panose="020B0604020202020204" pitchFamily="34" charset="0"/>
              <a:buChar char="•"/>
            </a:pPr>
            <a:r>
              <a:rPr lang="en-US" sz="1800" dirty="0">
                <a:latin typeface="+mj-lt"/>
              </a:rPr>
              <a:t>Pre-law advising</a:t>
            </a:r>
          </a:p>
          <a:p>
            <a:endParaRPr lang="en-US" dirty="0">
              <a:latin typeface="+mj-lt"/>
            </a:endParaRPr>
          </a:p>
        </p:txBody>
      </p:sp>
      <p:pic>
        <p:nvPicPr>
          <p:cNvPr id="4" name="Picture 3">
            <a:extLst>
              <a:ext uri="{FF2B5EF4-FFF2-40B4-BE49-F238E27FC236}">
                <a16:creationId xmlns:a16="http://schemas.microsoft.com/office/drawing/2014/main" id="{448EFF74-A454-0D7D-9205-C3009AA5F857}"/>
              </a:ext>
            </a:extLst>
          </p:cNvPr>
          <p:cNvPicPr>
            <a:picLocks noChangeAspect="1"/>
          </p:cNvPicPr>
          <p:nvPr/>
        </p:nvPicPr>
        <p:blipFill>
          <a:blip r:embed="rId5"/>
          <a:stretch>
            <a:fillRect/>
          </a:stretch>
        </p:blipFill>
        <p:spPr>
          <a:xfrm>
            <a:off x="3028886" y="2857499"/>
            <a:ext cx="1409615" cy="1444856"/>
          </a:xfrm>
          <a:prstGeom prst="rect">
            <a:avLst/>
          </a:prstGeom>
        </p:spPr>
      </p:pic>
    </p:spTree>
    <p:extLst>
      <p:ext uri="{BB962C8B-B14F-4D97-AF65-F5344CB8AC3E}">
        <p14:creationId xmlns:p14="http://schemas.microsoft.com/office/powerpoint/2010/main" val="179831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4898-8B57-0BEB-4424-8F99330B4879}"/>
              </a:ext>
            </a:extLst>
          </p:cNvPr>
          <p:cNvSpPr>
            <a:spLocks noGrp="1"/>
          </p:cNvSpPr>
          <p:nvPr>
            <p:ph type="title"/>
          </p:nvPr>
        </p:nvSpPr>
        <p:spPr/>
        <p:txBody>
          <a:bodyPr>
            <a:normAutofit fontScale="90000"/>
          </a:bodyPr>
          <a:lstStyle/>
          <a:p>
            <a:r>
              <a:rPr lang="en-US" dirty="0"/>
              <a:t>Maximize Your FSU Experience</a:t>
            </a:r>
          </a:p>
        </p:txBody>
      </p:sp>
      <p:sp>
        <p:nvSpPr>
          <p:cNvPr id="3" name="Content Placeholder 2">
            <a:extLst>
              <a:ext uri="{FF2B5EF4-FFF2-40B4-BE49-F238E27FC236}">
                <a16:creationId xmlns:a16="http://schemas.microsoft.com/office/drawing/2014/main" id="{C0BDC8D7-DB1A-3FE8-2595-8C0DAE5024C4}"/>
              </a:ext>
            </a:extLst>
          </p:cNvPr>
          <p:cNvSpPr>
            <a:spLocks noGrp="1"/>
          </p:cNvSpPr>
          <p:nvPr>
            <p:ph idx="1"/>
          </p:nvPr>
        </p:nvSpPr>
        <p:spPr>
          <a:xfrm>
            <a:off x="609600" y="2472175"/>
            <a:ext cx="10972800" cy="3700025"/>
          </a:xfrm>
        </p:spPr>
        <p:txBody>
          <a:bodyPr>
            <a:normAutofit/>
          </a:bodyPr>
          <a:lstStyle/>
          <a:p>
            <a:pPr>
              <a:buFont typeface="Wingdings" pitchFamily="2" charset="2"/>
              <a:buChar char="Ø"/>
            </a:pPr>
            <a:r>
              <a:rPr lang="en-US" sz="2800" dirty="0"/>
              <a:t>Check your FSU email daily.</a:t>
            </a:r>
            <a:br>
              <a:rPr lang="en-US" sz="2800" dirty="0"/>
            </a:br>
            <a:endParaRPr lang="en-US" sz="600" dirty="0"/>
          </a:p>
          <a:p>
            <a:pPr>
              <a:buFont typeface="Wingdings" pitchFamily="2" charset="2"/>
              <a:buChar char="Ø"/>
            </a:pPr>
            <a:r>
              <a:rPr lang="en-US" sz="2800" dirty="0"/>
              <a:t>See your academic adviser regularly and prior to registration opening for the next semester.</a:t>
            </a:r>
            <a:br>
              <a:rPr lang="en-US" sz="2800" dirty="0"/>
            </a:br>
            <a:endParaRPr lang="en-US" sz="600" dirty="0"/>
          </a:p>
          <a:p>
            <a:pPr>
              <a:buFont typeface="Wingdings" pitchFamily="2" charset="2"/>
              <a:buChar char="Ø"/>
            </a:pPr>
            <a:r>
              <a:rPr lang="en-US" sz="2800" dirty="0"/>
              <a:t>Keep copies of your academic/financial records.</a:t>
            </a:r>
          </a:p>
        </p:txBody>
      </p:sp>
    </p:spTree>
    <p:extLst>
      <p:ext uri="{BB962C8B-B14F-4D97-AF65-F5344CB8AC3E}">
        <p14:creationId xmlns:p14="http://schemas.microsoft.com/office/powerpoint/2010/main" val="105372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4FD7-D7D3-AD4A-2D2A-4ADB2D2EE89D}"/>
              </a:ext>
            </a:extLst>
          </p:cNvPr>
          <p:cNvSpPr>
            <a:spLocks noGrp="1"/>
          </p:cNvSpPr>
          <p:nvPr>
            <p:ph type="title"/>
          </p:nvPr>
        </p:nvSpPr>
        <p:spPr/>
        <p:txBody>
          <a:bodyPr>
            <a:normAutofit fontScale="90000"/>
          </a:bodyPr>
          <a:lstStyle/>
          <a:p>
            <a:r>
              <a:rPr lang="en-US" dirty="0"/>
              <a:t>Maximize Your FSU Experience</a:t>
            </a:r>
          </a:p>
        </p:txBody>
      </p:sp>
      <p:sp>
        <p:nvSpPr>
          <p:cNvPr id="3" name="Content Placeholder 2">
            <a:extLst>
              <a:ext uri="{FF2B5EF4-FFF2-40B4-BE49-F238E27FC236}">
                <a16:creationId xmlns:a16="http://schemas.microsoft.com/office/drawing/2014/main" id="{7B185822-6562-17C5-0E7E-AF903A30ACE6}"/>
              </a:ext>
            </a:extLst>
          </p:cNvPr>
          <p:cNvSpPr>
            <a:spLocks noGrp="1"/>
          </p:cNvSpPr>
          <p:nvPr>
            <p:ph idx="1"/>
          </p:nvPr>
        </p:nvSpPr>
        <p:spPr/>
        <p:txBody>
          <a:bodyPr>
            <a:normAutofit lnSpcReduction="10000"/>
          </a:bodyPr>
          <a:lstStyle/>
          <a:p>
            <a:pPr>
              <a:buFont typeface="Wingdings" pitchFamily="2" charset="2"/>
              <a:buChar char="Ø"/>
            </a:pPr>
            <a:r>
              <a:rPr lang="en-US" sz="3000" dirty="0"/>
              <a:t>Know the academic calendar, </a:t>
            </a:r>
            <a:r>
              <a:rPr lang="en-US" sz="3000" dirty="0" err="1"/>
              <a:t>registrar.fsu.edu</a:t>
            </a:r>
            <a:r>
              <a:rPr lang="en-US" sz="3000" dirty="0"/>
              <a:t>/calendar/.</a:t>
            </a:r>
          </a:p>
          <a:p>
            <a:pPr marL="0" indent="0">
              <a:buNone/>
            </a:pPr>
            <a:endParaRPr lang="en-US" sz="700" dirty="0"/>
          </a:p>
          <a:p>
            <a:pPr lvl="1">
              <a:buFont typeface="Wingdings" pitchFamily="2" charset="2"/>
              <a:buChar char="Ø"/>
            </a:pPr>
            <a:r>
              <a:rPr lang="en-US" sz="2600" dirty="0"/>
              <a:t>First day non-attendance – Be prepared for face-to-face classes</a:t>
            </a:r>
            <a:br>
              <a:rPr lang="en-US" sz="2800" dirty="0"/>
            </a:br>
            <a:r>
              <a:rPr lang="en-US" sz="600" dirty="0"/>
              <a:t> </a:t>
            </a:r>
          </a:p>
          <a:p>
            <a:pPr lvl="1">
              <a:buFont typeface="Wingdings" pitchFamily="2" charset="2"/>
              <a:buChar char="Ø"/>
            </a:pPr>
            <a:r>
              <a:rPr lang="en-US" sz="2600" dirty="0"/>
              <a:t>Drop/Add period – Fee liable for all courses on schedule as of</a:t>
            </a:r>
            <a:br>
              <a:rPr lang="en-US" sz="2600" dirty="0"/>
            </a:br>
            <a:r>
              <a:rPr lang="en-US" sz="2600" dirty="0"/>
              <a:t>12 a.m. on the 5th day of classes</a:t>
            </a:r>
            <a:br>
              <a:rPr lang="en-US" sz="2800" dirty="0"/>
            </a:br>
            <a:endParaRPr lang="en-US" sz="600" dirty="0"/>
          </a:p>
          <a:p>
            <a:pPr lvl="1">
              <a:buFont typeface="Wingdings" pitchFamily="2" charset="2"/>
              <a:buChar char="Ø"/>
            </a:pPr>
            <a:r>
              <a:rPr lang="en-US" sz="2600" dirty="0"/>
              <a:t>7th week deadline – Initial drop deadline and S/U deadline</a:t>
            </a:r>
            <a:br>
              <a:rPr lang="en-US" sz="2800" dirty="0"/>
            </a:br>
            <a:endParaRPr lang="en-US" sz="600" dirty="0"/>
          </a:p>
          <a:p>
            <a:pPr lvl="1">
              <a:buFont typeface="Wingdings" pitchFamily="2" charset="2"/>
              <a:buChar char="Ø"/>
            </a:pPr>
            <a:r>
              <a:rPr lang="en-US" sz="2600" dirty="0"/>
              <a:t>12th week deadline – Late drop deadline</a:t>
            </a:r>
            <a:br>
              <a:rPr lang="en-US" sz="2800" dirty="0"/>
            </a:br>
            <a:endParaRPr lang="en-US" sz="700" dirty="0"/>
          </a:p>
          <a:p>
            <a:pPr lvl="1">
              <a:buFont typeface="Wingdings" pitchFamily="2" charset="2"/>
              <a:buChar char="Ø"/>
            </a:pPr>
            <a:r>
              <a:rPr lang="en-US" sz="2600" dirty="0"/>
              <a:t>No grade forgiveness at FSU</a:t>
            </a:r>
          </a:p>
        </p:txBody>
      </p:sp>
    </p:spTree>
    <p:extLst>
      <p:ext uri="{BB962C8B-B14F-4D97-AF65-F5344CB8AC3E}">
        <p14:creationId xmlns:p14="http://schemas.microsoft.com/office/powerpoint/2010/main" val="1493990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5E78-5F54-9BE3-5210-52E1A9D26EFD}"/>
              </a:ext>
            </a:extLst>
          </p:cNvPr>
          <p:cNvSpPr>
            <a:spLocks noGrp="1"/>
          </p:cNvSpPr>
          <p:nvPr>
            <p:ph type="title"/>
          </p:nvPr>
        </p:nvSpPr>
        <p:spPr/>
        <p:txBody>
          <a:bodyPr>
            <a:normAutofit fontScale="90000"/>
          </a:bodyPr>
          <a:lstStyle/>
          <a:p>
            <a:r>
              <a:rPr lang="en-US" dirty="0"/>
              <a:t>Preparing for Advising</a:t>
            </a:r>
          </a:p>
        </p:txBody>
      </p:sp>
      <p:sp>
        <p:nvSpPr>
          <p:cNvPr id="3" name="Content Placeholder 2">
            <a:extLst>
              <a:ext uri="{FF2B5EF4-FFF2-40B4-BE49-F238E27FC236}">
                <a16:creationId xmlns:a16="http://schemas.microsoft.com/office/drawing/2014/main" id="{610F8E43-248E-B857-E1E5-C9B3524D4D82}"/>
              </a:ext>
            </a:extLst>
          </p:cNvPr>
          <p:cNvSpPr>
            <a:spLocks noGrp="1"/>
          </p:cNvSpPr>
          <p:nvPr>
            <p:ph idx="1"/>
          </p:nvPr>
        </p:nvSpPr>
        <p:spPr/>
        <p:txBody>
          <a:bodyPr>
            <a:noAutofit/>
          </a:bodyPr>
          <a:lstStyle/>
          <a:p>
            <a:pPr>
              <a:buFont typeface="Wingdings" pitchFamily="2" charset="2"/>
              <a:buChar char="Ø"/>
            </a:pPr>
            <a:r>
              <a:rPr lang="en-US" sz="2400" dirty="0"/>
              <a:t>Before meeting with your adviser tomorrow, identify the Engage 100 and Freshman Interest Group opportunities you would like to pursue.</a:t>
            </a:r>
            <a:br>
              <a:rPr lang="en-US" sz="2400" dirty="0"/>
            </a:br>
            <a:endParaRPr lang="en-US" sz="600" dirty="0"/>
          </a:p>
          <a:p>
            <a:pPr>
              <a:buFont typeface="Wingdings" pitchFamily="2" charset="2"/>
              <a:buChar char="Ø"/>
            </a:pPr>
            <a:r>
              <a:rPr lang="en-US" sz="2400" dirty="0"/>
              <a:t>Be sure you have completed the enrollment survey through the Online Status Check, which documents any earned or anticipated college credit coming from high school dual-enrollment or accelerated exams. </a:t>
            </a:r>
            <a:br>
              <a:rPr lang="en-US" sz="2400" dirty="0"/>
            </a:br>
            <a:endParaRPr lang="en-US" sz="600" dirty="0"/>
          </a:p>
          <a:p>
            <a:pPr>
              <a:buFont typeface="Wingdings" pitchFamily="2" charset="2"/>
              <a:buChar char="Ø"/>
            </a:pPr>
            <a:r>
              <a:rPr lang="en-US" sz="2400" dirty="0"/>
              <a:t>Enrollment goals: </a:t>
            </a:r>
          </a:p>
          <a:p>
            <a:pPr lvl="1">
              <a:buFont typeface="Wingdings" pitchFamily="2" charset="2"/>
              <a:buChar char="Ø"/>
            </a:pPr>
            <a:r>
              <a:rPr lang="en-US" sz="2400" dirty="0"/>
              <a:t>6-7 hours in Summer 2024 for students starting in summer</a:t>
            </a:r>
          </a:p>
          <a:p>
            <a:pPr lvl="1">
              <a:buFont typeface="Wingdings" pitchFamily="2" charset="2"/>
              <a:buChar char="Ø"/>
            </a:pPr>
            <a:r>
              <a:rPr lang="en-US" sz="2400" dirty="0"/>
              <a:t>15 hours in Fall 2024</a:t>
            </a:r>
          </a:p>
        </p:txBody>
      </p:sp>
    </p:spTree>
    <p:extLst>
      <p:ext uri="{BB962C8B-B14F-4D97-AF65-F5344CB8AC3E}">
        <p14:creationId xmlns:p14="http://schemas.microsoft.com/office/powerpoint/2010/main" val="811906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2DD0-712B-8E11-ABF2-E1943A5F1B51}"/>
              </a:ext>
            </a:extLst>
          </p:cNvPr>
          <p:cNvSpPr>
            <a:spLocks noGrp="1"/>
          </p:cNvSpPr>
          <p:nvPr>
            <p:ph type="title"/>
          </p:nvPr>
        </p:nvSpPr>
        <p:spPr/>
        <p:txBody>
          <a:bodyPr>
            <a:normAutofit fontScale="90000"/>
          </a:bodyPr>
          <a:lstStyle/>
          <a:p>
            <a:r>
              <a:rPr lang="en-US" dirty="0"/>
              <a:t>What Happens Now?</a:t>
            </a:r>
          </a:p>
        </p:txBody>
      </p:sp>
      <p:sp>
        <p:nvSpPr>
          <p:cNvPr id="3" name="Content Placeholder 2">
            <a:extLst>
              <a:ext uri="{FF2B5EF4-FFF2-40B4-BE49-F238E27FC236}">
                <a16:creationId xmlns:a16="http://schemas.microsoft.com/office/drawing/2014/main" id="{7FC0B826-BFD9-8490-0096-1A78169B5AFF}"/>
              </a:ext>
            </a:extLst>
          </p:cNvPr>
          <p:cNvSpPr>
            <a:spLocks noGrp="1"/>
          </p:cNvSpPr>
          <p:nvPr>
            <p:ph idx="1"/>
          </p:nvPr>
        </p:nvSpPr>
        <p:spPr>
          <a:xfrm>
            <a:off x="609600" y="2347309"/>
            <a:ext cx="10972800" cy="4358291"/>
          </a:xfrm>
        </p:spPr>
        <p:txBody>
          <a:bodyPr>
            <a:normAutofit fontScale="92500" lnSpcReduction="20000"/>
          </a:bodyPr>
          <a:lstStyle/>
          <a:p>
            <a:pPr>
              <a:buFont typeface="Wingdings" pitchFamily="2" charset="2"/>
              <a:buChar char="Ø"/>
            </a:pPr>
            <a:r>
              <a:rPr lang="en-US" sz="2800" dirty="0"/>
              <a:t>Resource Fair</a:t>
            </a:r>
            <a:br>
              <a:rPr lang="en-US" sz="2800" dirty="0"/>
            </a:br>
            <a:endParaRPr lang="en-US" sz="600" dirty="0"/>
          </a:p>
          <a:p>
            <a:pPr lvl="1">
              <a:buFont typeface="Wingdings" pitchFamily="2" charset="2"/>
              <a:buChar char="Ø"/>
            </a:pPr>
            <a:r>
              <a:rPr lang="en-US" sz="2100" dirty="0"/>
              <a:t>Change Your Major (lower level)</a:t>
            </a:r>
          </a:p>
          <a:p>
            <a:pPr lvl="1">
              <a:buFont typeface="Wingdings" pitchFamily="2" charset="2"/>
              <a:buChar char="Ø"/>
            </a:pPr>
            <a:r>
              <a:rPr lang="en-US" sz="2100" dirty="0"/>
              <a:t>Student Services (first floor)</a:t>
            </a:r>
          </a:p>
          <a:p>
            <a:pPr lvl="1">
              <a:buFont typeface="Wingdings" pitchFamily="2" charset="2"/>
              <a:buChar char="Ø"/>
            </a:pPr>
            <a:r>
              <a:rPr lang="en-US" sz="2100" dirty="0"/>
              <a:t>Campus Activities (mezzanine)</a:t>
            </a:r>
            <a:br>
              <a:rPr lang="en-US" sz="2100" dirty="0"/>
            </a:br>
            <a:endParaRPr lang="en-US" sz="900" dirty="0"/>
          </a:p>
          <a:p>
            <a:pPr>
              <a:buFont typeface="Wingdings" pitchFamily="2" charset="2"/>
              <a:buChar char="Ø"/>
            </a:pPr>
            <a:r>
              <a:rPr lang="en-US" sz="2800" dirty="0"/>
              <a:t>Breakout Sessions – 3 p.m. and 3:30 p.m.</a:t>
            </a:r>
            <a:endParaRPr lang="en-US" sz="600" dirty="0"/>
          </a:p>
          <a:p>
            <a:pPr lvl="1">
              <a:buFont typeface="Wingdings" pitchFamily="2" charset="2"/>
              <a:buChar char="Ø"/>
            </a:pPr>
            <a:r>
              <a:rPr lang="en-US" sz="1900" dirty="0"/>
              <a:t>Career Center Essentials: Your Path to Success (Garnet 2)</a:t>
            </a:r>
          </a:p>
          <a:p>
            <a:pPr lvl="1">
              <a:buFont typeface="Wingdings" pitchFamily="2" charset="2"/>
              <a:buChar char="Ø"/>
            </a:pPr>
            <a:r>
              <a:rPr lang="en-US" sz="1900" dirty="0"/>
              <a:t>Exploring Engage 100: First Year Success (Ballroom C)</a:t>
            </a:r>
          </a:p>
          <a:p>
            <a:pPr lvl="1">
              <a:buFont typeface="Wingdings" pitchFamily="2" charset="2"/>
              <a:buChar char="Ø"/>
            </a:pPr>
            <a:r>
              <a:rPr lang="en-US" sz="1900" dirty="0"/>
              <a:t>Fraternity and Sorority Life (Club Downunder, lower level)</a:t>
            </a:r>
          </a:p>
          <a:p>
            <a:pPr lvl="1">
              <a:buFont typeface="Wingdings" pitchFamily="2" charset="2"/>
              <a:buChar char="Ø"/>
            </a:pPr>
            <a:r>
              <a:rPr lang="en-US" sz="1900" dirty="0"/>
              <a:t>International Programs and Global Engagement (Senate Chambers)</a:t>
            </a:r>
          </a:p>
          <a:p>
            <a:pPr lvl="1">
              <a:buFont typeface="Wingdings" pitchFamily="2" charset="2"/>
              <a:buChar char="Ø"/>
            </a:pPr>
            <a:r>
              <a:rPr lang="en-US" sz="1900" dirty="0"/>
              <a:t>Pre-Health at FSU (Garnet 3)</a:t>
            </a:r>
          </a:p>
          <a:p>
            <a:pPr lvl="1">
              <a:buFont typeface="Wingdings" pitchFamily="2" charset="2"/>
              <a:buChar char="Ø"/>
            </a:pPr>
            <a:r>
              <a:rPr lang="en-US" sz="1900" dirty="0"/>
              <a:t>Pre-Law at FSU (Garnet 4)</a:t>
            </a:r>
          </a:p>
          <a:p>
            <a:pPr lvl="1">
              <a:buFont typeface="Wingdings" pitchFamily="2" charset="2"/>
              <a:buChar char="Ø"/>
            </a:pPr>
            <a:r>
              <a:rPr lang="en-US" sz="1900" dirty="0"/>
              <a:t>Veterans Benefits (Gold 1)</a:t>
            </a:r>
            <a:br>
              <a:rPr lang="en-US" sz="1900" dirty="0"/>
            </a:br>
            <a:endParaRPr lang="en-US" sz="900" dirty="0"/>
          </a:p>
          <a:p>
            <a:pPr marL="457189" marR="0" lvl="0" indent="-457189" algn="l" defTabSz="609585" rtl="0" eaLnBrk="1" fontAlgn="auto" latinLnBrk="0" hangingPunct="1">
              <a:lnSpc>
                <a:spcPct val="100000"/>
              </a:lnSpc>
              <a:spcBef>
                <a:spcPct val="20000"/>
              </a:spcBef>
              <a:spcAft>
                <a:spcPts val="0"/>
              </a:spcAft>
              <a:buClrTx/>
              <a:buSzTx/>
              <a:buFont typeface="Wingdings" pitchFamily="2" charset="2"/>
              <a:buChar char="Ø"/>
              <a:tabLst/>
              <a:defRPr/>
            </a:pPr>
            <a:r>
              <a:rPr kumimoji="0" lang="en-US" sz="3000" b="0" i="0" u="none" strike="noStrike" kern="1200" cap="none" spc="0" normalizeH="0" baseline="0" noProof="0" dirty="0">
                <a:ln>
                  <a:noFill/>
                </a:ln>
                <a:solidFill>
                  <a:prstClr val="black"/>
                </a:solidFill>
                <a:effectLst/>
                <a:uLnTx/>
                <a:uFillTx/>
                <a:latin typeface="Arial"/>
                <a:ea typeface="+mn-ea"/>
                <a:cs typeface="Arial"/>
              </a:rPr>
              <a:t>Programming</a:t>
            </a:r>
            <a:r>
              <a:rPr lang="en-US" sz="3000" dirty="0">
                <a:solidFill>
                  <a:prstClr val="black"/>
                </a:solidFill>
              </a:rPr>
              <a:t> resumes at 4 p.m. in Ballrooms D and E</a:t>
            </a:r>
            <a:endParaRPr kumimoji="0" lang="en-US" sz="3000" b="0" i="0" u="none" strike="noStrike" kern="1200" cap="none" spc="0" normalizeH="0" baseline="0" noProof="0" dirty="0">
              <a:ln>
                <a:noFill/>
              </a:ln>
              <a:solidFill>
                <a:prstClr val="black"/>
              </a:solidFill>
              <a:effectLst/>
              <a:uLnTx/>
              <a:uFillTx/>
              <a:latin typeface="Arial"/>
              <a:ea typeface="+mn-ea"/>
              <a:cs typeface="Arial"/>
            </a:endParaRPr>
          </a:p>
          <a:p>
            <a:pPr lvl="1">
              <a:buFont typeface="Wingdings" pitchFamily="2" charset="2"/>
              <a:buChar char="Ø"/>
            </a:pPr>
            <a:endParaRPr lang="en-US" sz="2400" dirty="0"/>
          </a:p>
          <a:p>
            <a:pPr lvl="1">
              <a:buFont typeface="Wingdings" pitchFamily="2" charset="2"/>
              <a:buChar char="Ø"/>
            </a:pPr>
            <a:endParaRPr lang="en-US" sz="2400" dirty="0"/>
          </a:p>
        </p:txBody>
      </p:sp>
    </p:spTree>
    <p:extLst>
      <p:ext uri="{BB962C8B-B14F-4D97-AF65-F5344CB8AC3E}">
        <p14:creationId xmlns:p14="http://schemas.microsoft.com/office/powerpoint/2010/main" val="150761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Welcome to the FSU College of Arts and Sciences">
            <a:hlinkClick r:id="" action="ppaction://media"/>
            <a:extLst>
              <a:ext uri="{FF2B5EF4-FFF2-40B4-BE49-F238E27FC236}">
                <a16:creationId xmlns:a16="http://schemas.microsoft.com/office/drawing/2014/main" id="{715DF556-03E7-8DE7-17E2-067060692757}"/>
              </a:ext>
            </a:extLst>
          </p:cNvPr>
          <p:cNvPicPr>
            <a:picLocks noRot="1" noChangeAspect="1"/>
          </p:cNvPicPr>
          <p:nvPr>
            <a:videoFile r:link="rId2"/>
          </p:nvPr>
        </p:nvPicPr>
        <p:blipFill rotWithShape="1">
          <a:blip r:embed="rId5"/>
          <a:srcRect/>
          <a:stretch/>
        </p:blipFill>
        <p:spPr>
          <a:xfrm>
            <a:off x="1905000" y="1219200"/>
            <a:ext cx="8631505" cy="4876800"/>
          </a:xfrm>
          <a:prstGeom prst="rect">
            <a:avLst/>
          </a:prstGeom>
        </p:spPr>
      </p:pic>
    </p:spTree>
    <p:custDataLst>
      <p:tags r:id="rId1"/>
    </p:custDataLst>
    <p:extLst>
      <p:ext uri="{BB962C8B-B14F-4D97-AF65-F5344CB8AC3E}">
        <p14:creationId xmlns:p14="http://schemas.microsoft.com/office/powerpoint/2010/main" val="1262884789"/>
      </p:ext>
    </p:extLst>
  </p:cSld>
  <p:clrMapOvr>
    <a:masterClrMapping/>
  </p:clrMapOvr>
  <mc:AlternateContent xmlns:mc="http://schemas.openxmlformats.org/markup-compatibility/2006" xmlns:p14="http://schemas.microsoft.com/office/powerpoint/2010/main">
    <mc:Choice Requires="p14">
      <p:transition spd="med" p14:dur="700" advTm="117131">
        <p:fade/>
      </p:transition>
    </mc:Choice>
    <mc:Fallback xmlns="">
      <p:transition spd="med" advTm="1171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extLst>
    <p:ext uri="{E180D4A7-C9FB-4DFB-919C-405C955672EB}">
      <p14:showEvtLst xmlns:p14="http://schemas.microsoft.com/office/powerpoint/2010/main">
        <p14:playEvt time="40" objId="3"/>
        <p14:pauseEvt time="117128" objId="3"/>
        <p14:seekEvt time="117129" objId="3" seek="115148"/>
        <p14:resumeEvt time="117131" objId="3"/>
        <p14:stopEvt time="117131"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11277600" cy="1470025"/>
          </a:xfrm>
        </p:spPr>
        <p:txBody>
          <a:bodyPr>
            <a:noAutofit/>
          </a:bodyPr>
          <a:lstStyle/>
          <a:p>
            <a:r>
              <a:rPr lang="en-US" sz="7200" dirty="0"/>
              <a:t>Welcome to Florida State!</a:t>
            </a:r>
          </a:p>
        </p:txBody>
      </p:sp>
      <p:sp>
        <p:nvSpPr>
          <p:cNvPr id="5" name="Subtitle 4">
            <a:extLst>
              <a:ext uri="{FF2B5EF4-FFF2-40B4-BE49-F238E27FC236}">
                <a16:creationId xmlns:a16="http://schemas.microsoft.com/office/drawing/2014/main" id="{94304738-C36E-5047-A0C5-886CF401EC08}"/>
              </a:ext>
            </a:extLst>
          </p:cNvPr>
          <p:cNvSpPr>
            <a:spLocks noGrp="1"/>
          </p:cNvSpPr>
          <p:nvPr>
            <p:ph type="subTitle" idx="1"/>
          </p:nvPr>
        </p:nvSpPr>
        <p:spPr>
          <a:xfrm>
            <a:off x="990600" y="2628265"/>
            <a:ext cx="10210800" cy="3317831"/>
          </a:xfrm>
          <a:prstGeom prst="rect">
            <a:avLst/>
          </a:prstGeom>
        </p:spPr>
        <p:txBody>
          <a:bodyPr wrap="square">
            <a:spAutoFit/>
          </a:bodyPr>
          <a:lstStyle/>
          <a:p>
            <a:pPr lvl="0" algn="ctr"/>
            <a:r>
              <a:rPr lang="en-US" sz="3200" dirty="0">
                <a:solidFill>
                  <a:srgbClr val="CEB888"/>
                </a:solidFill>
              </a:rPr>
              <a:t>Follow the college on social and the web for the latest news.</a:t>
            </a:r>
          </a:p>
          <a:p>
            <a:pPr lvl="0" algn="ctr"/>
            <a:endParaRPr lang="en-US" sz="800" dirty="0">
              <a:solidFill>
                <a:prstClr val="black"/>
              </a:solidFill>
            </a:endParaRPr>
          </a:p>
          <a:p>
            <a:pPr lvl="0" algn="ctr"/>
            <a:r>
              <a:rPr lang="en-US" sz="2800" dirty="0">
                <a:solidFill>
                  <a:srgbClr val="CEB888"/>
                </a:solidFill>
              </a:rPr>
              <a:t>Instagram @</a:t>
            </a:r>
            <a:r>
              <a:rPr lang="en-US" sz="2800" dirty="0" err="1">
                <a:solidFill>
                  <a:srgbClr val="CEB888"/>
                </a:solidFill>
              </a:rPr>
              <a:t>fsuartssciences</a:t>
            </a:r>
            <a:endParaRPr lang="en-US" sz="2800" dirty="0">
              <a:solidFill>
                <a:srgbClr val="CEB888"/>
              </a:solidFill>
            </a:endParaRPr>
          </a:p>
          <a:p>
            <a:r>
              <a:rPr lang="en-US" sz="2800" dirty="0">
                <a:solidFill>
                  <a:srgbClr val="CEB888"/>
                </a:solidFill>
              </a:rPr>
              <a:t>LinkedIn @</a:t>
            </a:r>
            <a:r>
              <a:rPr lang="en-US" sz="2800" dirty="0" err="1">
                <a:solidFill>
                  <a:srgbClr val="CEB888"/>
                </a:solidFill>
              </a:rPr>
              <a:t>fsuartssciences</a:t>
            </a:r>
            <a:endParaRPr lang="en-US" sz="2800" dirty="0">
              <a:solidFill>
                <a:srgbClr val="CEB888"/>
              </a:solidFill>
            </a:endParaRPr>
          </a:p>
          <a:p>
            <a:pPr algn="ctr"/>
            <a:r>
              <a:rPr lang="en-US" sz="2800" dirty="0">
                <a:solidFill>
                  <a:srgbClr val="CEB888"/>
                </a:solidFill>
              </a:rPr>
              <a:t>X @</a:t>
            </a:r>
            <a:r>
              <a:rPr lang="en-US" sz="2800" dirty="0" err="1">
                <a:solidFill>
                  <a:srgbClr val="CEB888"/>
                </a:solidFill>
              </a:rPr>
              <a:t>fsuartssciences</a:t>
            </a:r>
            <a:endParaRPr lang="en-US" sz="2800" dirty="0">
              <a:solidFill>
                <a:srgbClr val="CEB888"/>
              </a:solidFill>
            </a:endParaRPr>
          </a:p>
          <a:p>
            <a:pPr lvl="0" algn="ctr"/>
            <a:r>
              <a:rPr lang="en-US" sz="2800" dirty="0">
                <a:solidFill>
                  <a:srgbClr val="CEB888"/>
                </a:solidFill>
              </a:rPr>
              <a:t>Facebook @</a:t>
            </a:r>
            <a:r>
              <a:rPr lang="en-US" sz="2800" dirty="0" err="1">
                <a:solidFill>
                  <a:srgbClr val="CEB888"/>
                </a:solidFill>
              </a:rPr>
              <a:t>FSUArtsAndSciences</a:t>
            </a:r>
            <a:endParaRPr lang="en-US" sz="900" dirty="0">
              <a:solidFill>
                <a:srgbClr val="CEB888"/>
              </a:solidFill>
            </a:endParaRPr>
          </a:p>
          <a:p>
            <a:pPr lvl="0" algn="ctr"/>
            <a:r>
              <a:rPr lang="en-US" sz="2800" b="1" dirty="0" err="1">
                <a:solidFill>
                  <a:srgbClr val="CEB888"/>
                </a:solidFill>
              </a:rPr>
              <a:t>artsandsciences.fsu.edu</a:t>
            </a:r>
            <a:endParaRPr lang="en-US" sz="2800" b="1" dirty="0">
              <a:solidFill>
                <a:srgbClr val="CEB888"/>
              </a:solidFill>
            </a:endParaRPr>
          </a:p>
        </p:txBody>
      </p:sp>
    </p:spTree>
    <p:extLst>
      <p:ext uri="{BB962C8B-B14F-4D97-AF65-F5344CB8AC3E}">
        <p14:creationId xmlns:p14="http://schemas.microsoft.com/office/powerpoint/2010/main" val="397220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873A-AB59-EB1A-240E-48A51596F782}"/>
              </a:ext>
            </a:extLst>
          </p:cNvPr>
          <p:cNvSpPr>
            <a:spLocks noGrp="1"/>
          </p:cNvSpPr>
          <p:nvPr>
            <p:ph type="title"/>
          </p:nvPr>
        </p:nvSpPr>
        <p:spPr/>
        <p:txBody>
          <a:bodyPr>
            <a:normAutofit fontScale="90000"/>
          </a:bodyPr>
          <a:lstStyle/>
          <a:p>
            <a:r>
              <a:rPr lang="en-US" dirty="0"/>
              <a:t>Arts and Sciences at a Glance</a:t>
            </a:r>
          </a:p>
        </p:txBody>
      </p:sp>
      <p:pic>
        <p:nvPicPr>
          <p:cNvPr id="5" name="Content Placeholder 4" descr="A group of numbers on a white background&#10;&#10;Description automatically generated">
            <a:extLst>
              <a:ext uri="{FF2B5EF4-FFF2-40B4-BE49-F238E27FC236}">
                <a16:creationId xmlns:a16="http://schemas.microsoft.com/office/drawing/2014/main" id="{20E25BE4-96A8-7860-616B-8D74D5BC528D}"/>
              </a:ext>
            </a:extLst>
          </p:cNvPr>
          <p:cNvPicPr>
            <a:picLocks noGrp="1" noChangeAspect="1"/>
          </p:cNvPicPr>
          <p:nvPr>
            <p:ph idx="1"/>
          </p:nvPr>
        </p:nvPicPr>
        <p:blipFill>
          <a:blip r:embed="rId3"/>
          <a:stretch>
            <a:fillRect/>
          </a:stretch>
        </p:blipFill>
        <p:spPr>
          <a:xfrm>
            <a:off x="874667" y="2395538"/>
            <a:ext cx="10442665" cy="3700462"/>
          </a:xfrm>
        </p:spPr>
      </p:pic>
    </p:spTree>
    <p:extLst>
      <p:ext uri="{BB962C8B-B14F-4D97-AF65-F5344CB8AC3E}">
        <p14:creationId xmlns:p14="http://schemas.microsoft.com/office/powerpoint/2010/main" val="326591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A27E-9476-5345-B05F-65E2F61730CD}"/>
              </a:ext>
            </a:extLst>
          </p:cNvPr>
          <p:cNvSpPr>
            <a:spLocks noGrp="1"/>
          </p:cNvSpPr>
          <p:nvPr>
            <p:ph type="title"/>
          </p:nvPr>
        </p:nvSpPr>
        <p:spPr>
          <a:xfrm>
            <a:off x="33728" y="1170388"/>
            <a:ext cx="12420600" cy="972205"/>
          </a:xfrm>
        </p:spPr>
        <p:txBody>
          <a:bodyPr>
            <a:noAutofit/>
          </a:bodyPr>
          <a:lstStyle/>
          <a:p>
            <a:r>
              <a:rPr lang="en-US" sz="4800" dirty="0"/>
              <a:t>Arts and Sciences Departments and Programs</a:t>
            </a:r>
          </a:p>
        </p:txBody>
      </p:sp>
      <p:pic>
        <p:nvPicPr>
          <p:cNvPr id="11" name="Content Placeholder 10" descr="A close-up of several words&#10;&#10;Description automatically generated">
            <a:extLst>
              <a:ext uri="{FF2B5EF4-FFF2-40B4-BE49-F238E27FC236}">
                <a16:creationId xmlns:a16="http://schemas.microsoft.com/office/drawing/2014/main" id="{ABD4AECD-96FF-6196-A56F-EF306F41FD4A}"/>
              </a:ext>
            </a:extLst>
          </p:cNvPr>
          <p:cNvPicPr>
            <a:picLocks noGrp="1" noChangeAspect="1"/>
          </p:cNvPicPr>
          <p:nvPr>
            <p:ph idx="1"/>
          </p:nvPr>
        </p:nvPicPr>
        <p:blipFill>
          <a:blip r:embed="rId3"/>
          <a:stretch>
            <a:fillRect/>
          </a:stretch>
        </p:blipFill>
        <p:spPr>
          <a:xfrm>
            <a:off x="304800" y="2286000"/>
            <a:ext cx="11322916" cy="4343400"/>
          </a:xfrm>
        </p:spPr>
      </p:pic>
    </p:spTree>
    <p:extLst>
      <p:ext uri="{BB962C8B-B14F-4D97-AF65-F5344CB8AC3E}">
        <p14:creationId xmlns:p14="http://schemas.microsoft.com/office/powerpoint/2010/main" val="356861914"/>
      </p:ext>
    </p:extLst>
  </p:cSld>
  <p:clrMapOvr>
    <a:masterClrMapping/>
  </p:clrMapOvr>
  <mc:AlternateContent xmlns:mc="http://schemas.openxmlformats.org/markup-compatibility/2006" xmlns:p14="http://schemas.microsoft.com/office/powerpoint/2010/main">
    <mc:Choice Requires="p14">
      <p:transition p14:dur="0" advTm="23939"/>
    </mc:Choice>
    <mc:Fallback xmlns="">
      <p:transition advTm="2393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A28B-8398-A848-BEDA-73239A9D5F93}"/>
              </a:ext>
            </a:extLst>
          </p:cNvPr>
          <p:cNvSpPr>
            <a:spLocks noGrp="1"/>
          </p:cNvSpPr>
          <p:nvPr>
            <p:ph type="title"/>
          </p:nvPr>
        </p:nvSpPr>
        <p:spPr/>
        <p:txBody>
          <a:bodyPr>
            <a:normAutofit fontScale="90000"/>
          </a:bodyPr>
          <a:lstStyle/>
          <a:p>
            <a:r>
              <a:rPr lang="en-US" dirty="0"/>
              <a:t>Degree Requirements</a:t>
            </a:r>
          </a:p>
        </p:txBody>
      </p:sp>
      <p:sp>
        <p:nvSpPr>
          <p:cNvPr id="4" name="Content Placeholder 3">
            <a:extLst>
              <a:ext uri="{FF2B5EF4-FFF2-40B4-BE49-F238E27FC236}">
                <a16:creationId xmlns:a16="http://schemas.microsoft.com/office/drawing/2014/main" id="{9263E9B9-6203-B64F-8635-5E3D133D0A82}"/>
              </a:ext>
            </a:extLst>
          </p:cNvPr>
          <p:cNvSpPr>
            <a:spLocks noGrp="1"/>
          </p:cNvSpPr>
          <p:nvPr>
            <p:ph idx="1"/>
          </p:nvPr>
        </p:nvSpPr>
        <p:spPr>
          <a:xfrm>
            <a:off x="609600" y="2514600"/>
            <a:ext cx="10972800" cy="3385542"/>
          </a:xfrm>
          <a:prstGeom prst="rect">
            <a:avLst/>
          </a:prstGeom>
        </p:spPr>
        <p:txBody>
          <a:bodyPr wrap="square">
            <a:spAutoFit/>
          </a:bodyPr>
          <a:lstStyle/>
          <a:p>
            <a:pPr marL="457200" indent="-457200">
              <a:buFont typeface="Wingdings" pitchFamily="2" charset="2"/>
              <a:buChar char="Ø"/>
            </a:pPr>
            <a:r>
              <a:rPr lang="en-US" sz="2800" dirty="0"/>
              <a:t>Two levels of requirements must be met before graduation </a:t>
            </a:r>
            <a:br>
              <a:rPr lang="en-US" sz="2800" dirty="0"/>
            </a:br>
            <a:endParaRPr lang="en-US" sz="900" dirty="0"/>
          </a:p>
          <a:p>
            <a:pPr marL="1184148" lvl="2" indent="-457200">
              <a:buFont typeface="Wingdings" pitchFamily="2" charset="2"/>
              <a:buChar char="Ø"/>
            </a:pPr>
            <a:r>
              <a:rPr lang="en-US" sz="2800" dirty="0"/>
              <a:t>University requirements</a:t>
            </a:r>
            <a:br>
              <a:rPr lang="en-US" sz="2800" dirty="0"/>
            </a:br>
            <a:endParaRPr lang="en-US" sz="900" dirty="0"/>
          </a:p>
          <a:p>
            <a:pPr marL="1184148" lvl="2" indent="-457200">
              <a:buFont typeface="Wingdings" pitchFamily="2" charset="2"/>
              <a:buChar char="Ø"/>
            </a:pPr>
            <a:r>
              <a:rPr lang="en-US" sz="2800" dirty="0"/>
              <a:t>Arts and Sciences, or college, requirements</a:t>
            </a:r>
          </a:p>
          <a:p>
            <a:pPr marL="1911096" lvl="4" indent="-457200">
              <a:buFont typeface="Wingdings" pitchFamily="2" charset="2"/>
              <a:buChar char="Ø"/>
            </a:pPr>
            <a:r>
              <a:rPr lang="en-US" sz="2800" dirty="0"/>
              <a:t>Major</a:t>
            </a:r>
          </a:p>
          <a:p>
            <a:pPr marL="1911096" lvl="4" indent="-457200">
              <a:buFont typeface="Wingdings" pitchFamily="2" charset="2"/>
              <a:buChar char="Ø"/>
            </a:pPr>
            <a:r>
              <a:rPr lang="en-US" sz="2800" dirty="0"/>
              <a:t>Minor</a:t>
            </a:r>
          </a:p>
          <a:p>
            <a:pPr marL="1911096" lvl="4" indent="-457200">
              <a:buFont typeface="Wingdings" pitchFamily="2" charset="2"/>
              <a:buChar char="Ø"/>
            </a:pPr>
            <a:r>
              <a:rPr lang="en-US" sz="2800" dirty="0"/>
              <a:t>Foreign language</a:t>
            </a:r>
          </a:p>
        </p:txBody>
      </p:sp>
    </p:spTree>
    <p:extLst>
      <p:ext uri="{BB962C8B-B14F-4D97-AF65-F5344CB8AC3E}">
        <p14:creationId xmlns:p14="http://schemas.microsoft.com/office/powerpoint/2010/main" val="30141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19DA-0D14-4D49-9EEB-151119DB1460}"/>
              </a:ext>
            </a:extLst>
          </p:cNvPr>
          <p:cNvSpPr>
            <a:spLocks noGrp="1"/>
          </p:cNvSpPr>
          <p:nvPr>
            <p:ph type="title"/>
          </p:nvPr>
        </p:nvSpPr>
        <p:spPr/>
        <p:txBody>
          <a:bodyPr>
            <a:normAutofit fontScale="90000"/>
          </a:bodyPr>
          <a:lstStyle/>
          <a:p>
            <a:r>
              <a:rPr lang="en-US" dirty="0"/>
              <a:t>Major Requirements</a:t>
            </a:r>
          </a:p>
        </p:txBody>
      </p:sp>
      <p:sp>
        <p:nvSpPr>
          <p:cNvPr id="4" name="Content Placeholder 3">
            <a:extLst>
              <a:ext uri="{FF2B5EF4-FFF2-40B4-BE49-F238E27FC236}">
                <a16:creationId xmlns:a16="http://schemas.microsoft.com/office/drawing/2014/main" id="{54CF3006-D8CE-EF45-86C4-99C6D490B751}"/>
              </a:ext>
            </a:extLst>
          </p:cNvPr>
          <p:cNvSpPr>
            <a:spLocks noGrp="1"/>
          </p:cNvSpPr>
          <p:nvPr>
            <p:ph idx="1"/>
          </p:nvPr>
        </p:nvSpPr>
        <p:spPr>
          <a:xfrm>
            <a:off x="609600" y="2347309"/>
            <a:ext cx="10972800" cy="4216539"/>
          </a:xfrm>
          <a:prstGeom prst="rect">
            <a:avLst/>
          </a:prstGeom>
        </p:spPr>
        <p:txBody>
          <a:bodyPr wrap="square">
            <a:spAutoFit/>
          </a:bodyPr>
          <a:lstStyle/>
          <a:p>
            <a:pPr marL="457200" lvl="0" indent="-457200">
              <a:buFont typeface="Wingdings" pitchFamily="2" charset="2"/>
              <a:buChar char="Ø"/>
            </a:pPr>
            <a:r>
              <a:rPr lang="en-US" sz="2800" dirty="0">
                <a:solidFill>
                  <a:prstClr val="black"/>
                </a:solidFill>
              </a:rPr>
              <a:t>Major specific: </a:t>
            </a:r>
          </a:p>
          <a:p>
            <a:pPr marL="841248" lvl="1" indent="-457200">
              <a:buFont typeface="Wingdings" pitchFamily="2" charset="2"/>
              <a:buChar char="Ø"/>
            </a:pPr>
            <a:r>
              <a:rPr lang="en-US" sz="2400" dirty="0">
                <a:solidFill>
                  <a:prstClr val="black"/>
                </a:solidFill>
              </a:rPr>
              <a:t>Talk to your departmental adviser every semester BEFORE registration opens.</a:t>
            </a:r>
          </a:p>
          <a:p>
            <a:pPr marL="841248" lvl="1" indent="-457200">
              <a:buFont typeface="Wingdings" pitchFamily="2" charset="2"/>
              <a:buChar char="Ø"/>
            </a:pPr>
            <a:r>
              <a:rPr lang="en-US" sz="2400" dirty="0">
                <a:solidFill>
                  <a:prstClr val="black"/>
                </a:solidFill>
              </a:rPr>
              <a:t>Major-specific advising happens tomorrow.</a:t>
            </a:r>
          </a:p>
          <a:p>
            <a:pPr marL="0" lvl="0" indent="0">
              <a:buNone/>
            </a:pPr>
            <a:endParaRPr lang="en-US" sz="800" dirty="0">
              <a:solidFill>
                <a:prstClr val="black"/>
              </a:solidFill>
            </a:endParaRPr>
          </a:p>
          <a:p>
            <a:pPr marL="457200" lvl="0" indent="-457200">
              <a:buFont typeface="Wingdings" pitchFamily="2" charset="2"/>
              <a:buChar char="Ø"/>
            </a:pPr>
            <a:r>
              <a:rPr lang="en-US" sz="2800" dirty="0">
                <a:solidFill>
                  <a:prstClr val="black"/>
                </a:solidFill>
              </a:rPr>
              <a:t>Major resources</a:t>
            </a:r>
          </a:p>
          <a:p>
            <a:pPr marL="841248" lvl="1" indent="-457200">
              <a:buFont typeface="Wingdings" pitchFamily="2" charset="2"/>
              <a:buChar char="Ø"/>
            </a:pPr>
            <a:r>
              <a:rPr lang="en-US" sz="2400" b="1" dirty="0">
                <a:solidFill>
                  <a:prstClr val="black"/>
                </a:solidFill>
              </a:rPr>
              <a:t>Academic Program Guide</a:t>
            </a:r>
            <a:r>
              <a:rPr lang="en-US" sz="2400" dirty="0">
                <a:solidFill>
                  <a:prstClr val="black"/>
                </a:solidFill>
              </a:rPr>
              <a:t>: academic-</a:t>
            </a:r>
            <a:r>
              <a:rPr lang="en-US" sz="2400" dirty="0" err="1">
                <a:solidFill>
                  <a:prstClr val="black"/>
                </a:solidFill>
              </a:rPr>
              <a:t>guide.fsu.edu</a:t>
            </a:r>
            <a:endParaRPr lang="en-US" sz="2400" dirty="0">
              <a:solidFill>
                <a:prstClr val="black"/>
              </a:solidFill>
            </a:endParaRPr>
          </a:p>
          <a:p>
            <a:pPr marL="841248" lvl="1" indent="-457200">
              <a:buFont typeface="Wingdings" pitchFamily="2" charset="2"/>
              <a:buChar char="Ø"/>
            </a:pPr>
            <a:r>
              <a:rPr lang="en-US" sz="2400" b="1" dirty="0">
                <a:solidFill>
                  <a:prstClr val="black"/>
                </a:solidFill>
              </a:rPr>
              <a:t>Undergraduate Bulletin</a:t>
            </a:r>
            <a:r>
              <a:rPr lang="en-US" sz="2400" dirty="0">
                <a:solidFill>
                  <a:prstClr val="black"/>
                </a:solidFill>
              </a:rPr>
              <a:t>: registrar.fsu.edu/bulletin/undergraduate/ </a:t>
            </a:r>
          </a:p>
          <a:p>
            <a:pPr marL="457200" lvl="0" indent="-457200">
              <a:buFont typeface="Wingdings" pitchFamily="2" charset="2"/>
              <a:buChar char="Ø"/>
            </a:pPr>
            <a:endParaRPr lang="en-US" sz="3600" dirty="0">
              <a:solidFill>
                <a:prstClr val="black"/>
              </a:solidFill>
            </a:endParaRPr>
          </a:p>
          <a:p>
            <a:pPr marL="457200" lvl="0" indent="-457200">
              <a:buFont typeface="Wingdings" pitchFamily="2" charset="2"/>
              <a:buChar char="Ø"/>
            </a:pPr>
            <a:endParaRPr lang="en-US" sz="1200" dirty="0">
              <a:solidFill>
                <a:prstClr val="black"/>
              </a:solidFill>
            </a:endParaRPr>
          </a:p>
        </p:txBody>
      </p:sp>
    </p:spTree>
    <p:extLst>
      <p:ext uri="{BB962C8B-B14F-4D97-AF65-F5344CB8AC3E}">
        <p14:creationId xmlns:p14="http://schemas.microsoft.com/office/powerpoint/2010/main" val="72804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618ED-1E70-3D47-BA57-CD866891FBB7}"/>
              </a:ext>
            </a:extLst>
          </p:cNvPr>
          <p:cNvSpPr>
            <a:spLocks noGrp="1"/>
          </p:cNvSpPr>
          <p:nvPr>
            <p:ph type="title"/>
          </p:nvPr>
        </p:nvSpPr>
        <p:spPr/>
        <p:txBody>
          <a:bodyPr>
            <a:normAutofit fontScale="90000"/>
          </a:bodyPr>
          <a:lstStyle/>
          <a:p>
            <a:r>
              <a:rPr lang="en-US" dirty="0"/>
              <a:t>Minor Requirements</a:t>
            </a:r>
          </a:p>
        </p:txBody>
      </p:sp>
      <p:sp>
        <p:nvSpPr>
          <p:cNvPr id="4" name="Content Placeholder 3">
            <a:extLst>
              <a:ext uri="{FF2B5EF4-FFF2-40B4-BE49-F238E27FC236}">
                <a16:creationId xmlns:a16="http://schemas.microsoft.com/office/drawing/2014/main" id="{CB1471B4-A356-C84D-8582-2AF19B053BB2}"/>
              </a:ext>
            </a:extLst>
          </p:cNvPr>
          <p:cNvSpPr>
            <a:spLocks noGrp="1"/>
          </p:cNvSpPr>
          <p:nvPr>
            <p:ph idx="1"/>
          </p:nvPr>
        </p:nvSpPr>
        <p:spPr>
          <a:xfrm>
            <a:off x="604603" y="2590800"/>
            <a:ext cx="10972800" cy="4025717"/>
          </a:xfrm>
          <a:prstGeom prst="rect">
            <a:avLst/>
          </a:prstGeom>
        </p:spPr>
        <p:txBody>
          <a:bodyPr wrap="square">
            <a:spAutoFit/>
          </a:bodyPr>
          <a:lstStyle/>
          <a:p>
            <a:pPr marL="457200" lvl="0" indent="-457200">
              <a:buFont typeface="Wingdings" pitchFamily="2" charset="2"/>
              <a:buChar char="Ø"/>
            </a:pPr>
            <a:r>
              <a:rPr lang="en-US" sz="2600" dirty="0">
                <a:solidFill>
                  <a:prstClr val="black"/>
                </a:solidFill>
              </a:rPr>
              <a:t>These vary: 4 to 6 classes, 12 to 18 credit hours</a:t>
            </a:r>
          </a:p>
          <a:p>
            <a:pPr marL="0" lvl="0" indent="0">
              <a:buNone/>
            </a:pPr>
            <a:endParaRPr lang="en-US" sz="600" dirty="0">
              <a:solidFill>
                <a:prstClr val="black"/>
              </a:solidFill>
            </a:endParaRPr>
          </a:p>
          <a:p>
            <a:pPr marL="457200" indent="-457200">
              <a:buFont typeface="Wingdings" pitchFamily="2" charset="2"/>
              <a:buChar char="Ø"/>
            </a:pPr>
            <a:r>
              <a:rPr lang="en-US" sz="2600" dirty="0">
                <a:solidFill>
                  <a:prstClr val="black"/>
                </a:solidFill>
              </a:rPr>
              <a:t>Some majors include a built-in collateral minor.</a:t>
            </a:r>
          </a:p>
          <a:p>
            <a:pPr marL="0" indent="0">
              <a:buNone/>
            </a:pPr>
            <a:endParaRPr lang="en-US" sz="600" dirty="0">
              <a:solidFill>
                <a:prstClr val="black"/>
              </a:solidFill>
            </a:endParaRPr>
          </a:p>
          <a:p>
            <a:pPr marL="457200" indent="-457200">
              <a:buFont typeface="Wingdings" pitchFamily="2" charset="2"/>
              <a:buChar char="Ø"/>
            </a:pPr>
            <a:r>
              <a:rPr lang="en-US" sz="2600" dirty="0">
                <a:solidFill>
                  <a:prstClr val="black"/>
                </a:solidFill>
              </a:rPr>
              <a:t>Courses used to satisfy general education, major, or foreign-language requirements may not be used towards a declared minor. </a:t>
            </a:r>
          </a:p>
          <a:p>
            <a:pPr marL="0" indent="0">
              <a:buNone/>
            </a:pPr>
            <a:endParaRPr lang="en-US" sz="600" dirty="0">
              <a:solidFill>
                <a:prstClr val="black"/>
              </a:solidFill>
            </a:endParaRPr>
          </a:p>
          <a:p>
            <a:pPr marL="457200" indent="-457200">
              <a:buFont typeface="Wingdings" pitchFamily="2" charset="2"/>
              <a:buChar char="Ø"/>
            </a:pPr>
            <a:r>
              <a:rPr lang="en-US" sz="2600" dirty="0">
                <a:solidFill>
                  <a:prstClr val="black"/>
                </a:solidFill>
              </a:rPr>
              <a:t>Completion of a double major satisfies minor requirement, but you must declare before earning 90 hours.</a:t>
            </a:r>
          </a:p>
          <a:p>
            <a:pPr marL="0" indent="0">
              <a:buNone/>
            </a:pPr>
            <a:endParaRPr lang="en-US" sz="600" dirty="0">
              <a:solidFill>
                <a:prstClr val="black"/>
              </a:solidFill>
            </a:endParaRPr>
          </a:p>
          <a:p>
            <a:pPr marL="457200" indent="-457200">
              <a:buFont typeface="Wingdings" pitchFamily="2" charset="2"/>
              <a:buChar char="Ø"/>
            </a:pPr>
            <a:r>
              <a:rPr lang="en-US" sz="2600" dirty="0">
                <a:solidFill>
                  <a:prstClr val="black"/>
                </a:solidFill>
              </a:rPr>
              <a:t>Discuss your situation with your academic adviser. </a:t>
            </a:r>
          </a:p>
          <a:p>
            <a:pPr marL="457200" lvl="0" indent="-457200">
              <a:buFont typeface="Wingdings" pitchFamily="2" charset="2"/>
              <a:buChar char="Ø"/>
            </a:pPr>
            <a:endParaRPr lang="en-US" sz="1200" dirty="0">
              <a:solidFill>
                <a:prstClr val="black"/>
              </a:solidFill>
            </a:endParaRPr>
          </a:p>
        </p:txBody>
      </p:sp>
    </p:spTree>
    <p:extLst>
      <p:ext uri="{BB962C8B-B14F-4D97-AF65-F5344CB8AC3E}">
        <p14:creationId xmlns:p14="http://schemas.microsoft.com/office/powerpoint/2010/main" val="1553339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43B20C-DA96-2D47-B57E-DF2E3BAB6CBF}"/>
              </a:ext>
            </a:extLst>
          </p:cNvPr>
          <p:cNvSpPr txBox="1">
            <a:spLocks/>
          </p:cNvSpPr>
          <p:nvPr/>
        </p:nvSpPr>
        <p:spPr>
          <a:xfrm>
            <a:off x="609600" y="1164896"/>
            <a:ext cx="10972800" cy="972205"/>
          </a:xfrm>
          <a:prstGeom prst="rect">
            <a:avLst/>
          </a:prstGeom>
        </p:spPr>
        <p:txBody>
          <a:bodyPr vert="horz" lIns="91440" tIns="45720" rIns="91440" bIns="45720" rtlCol="0" anchor="ctr">
            <a:normAutofit fontScale="97500"/>
          </a:bodyPr>
          <a:lstStyle>
            <a:lvl1pPr algn="ctr" defTabSz="609585" rtl="0" eaLnBrk="1" latinLnBrk="0" hangingPunct="1">
              <a:spcBef>
                <a:spcPct val="0"/>
              </a:spcBef>
              <a:buNone/>
              <a:defRPr sz="5867" b="1" i="0" kern="1200">
                <a:solidFill>
                  <a:schemeClr val="bg1"/>
                </a:solidFill>
                <a:latin typeface="Times New Roman"/>
                <a:ea typeface="+mj-ea"/>
                <a:cs typeface="Times New Roman"/>
              </a:defRPr>
            </a:lvl1pPr>
          </a:lstStyle>
          <a:p>
            <a:r>
              <a:rPr lang="en-US" sz="5300" b="0" dirty="0"/>
              <a:t>Foreign</a:t>
            </a:r>
            <a:r>
              <a:rPr lang="en-US" sz="5300" dirty="0"/>
              <a:t> </a:t>
            </a:r>
            <a:r>
              <a:rPr lang="en-US" sz="5300" b="0" dirty="0"/>
              <a:t>Language</a:t>
            </a:r>
          </a:p>
        </p:txBody>
      </p:sp>
      <p:graphicFrame>
        <p:nvGraphicFramePr>
          <p:cNvPr id="9" name="Table 8">
            <a:extLst>
              <a:ext uri="{FF2B5EF4-FFF2-40B4-BE49-F238E27FC236}">
                <a16:creationId xmlns:a16="http://schemas.microsoft.com/office/drawing/2014/main" id="{44CCBAA0-490B-304D-AEA8-1306E52B0237}"/>
              </a:ext>
            </a:extLst>
          </p:cNvPr>
          <p:cNvGraphicFramePr>
            <a:graphicFrameLocks noGrp="1"/>
          </p:cNvGraphicFramePr>
          <p:nvPr>
            <p:extLst>
              <p:ext uri="{D42A27DB-BD31-4B8C-83A1-F6EECF244321}">
                <p14:modId xmlns:p14="http://schemas.microsoft.com/office/powerpoint/2010/main" val="1062216768"/>
              </p:ext>
            </p:extLst>
          </p:nvPr>
        </p:nvGraphicFramePr>
        <p:xfrm>
          <a:off x="1031874" y="2438400"/>
          <a:ext cx="10128252" cy="392492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064126">
                  <a:extLst>
                    <a:ext uri="{9D8B030D-6E8A-4147-A177-3AD203B41FA5}">
                      <a16:colId xmlns:a16="http://schemas.microsoft.com/office/drawing/2014/main" val="1629021694"/>
                    </a:ext>
                  </a:extLst>
                </a:gridCol>
                <a:gridCol w="5064126">
                  <a:extLst>
                    <a:ext uri="{9D8B030D-6E8A-4147-A177-3AD203B41FA5}">
                      <a16:colId xmlns:a16="http://schemas.microsoft.com/office/drawing/2014/main" val="537096691"/>
                    </a:ext>
                  </a:extLst>
                </a:gridCol>
              </a:tblGrid>
              <a:tr h="1962464">
                <a:tc>
                  <a:txBody>
                    <a:bodyPr/>
                    <a:lstStyle/>
                    <a:p>
                      <a:pPr algn="ctr"/>
                      <a:r>
                        <a:rPr lang="en-US" sz="3600" b="1" dirty="0">
                          <a:solidFill>
                            <a:schemeClr val="bg1"/>
                          </a:solidFill>
                        </a:rPr>
                        <a:t>Accelerated Exam Credit</a:t>
                      </a:r>
                    </a:p>
                  </a:txBody>
                  <a:tcPr>
                    <a:solidFill>
                      <a:schemeClr val="tx1">
                        <a:lumMod val="50000"/>
                        <a:lumOff val="50000"/>
                      </a:schemeClr>
                    </a:solidFill>
                  </a:tcPr>
                </a:tc>
                <a:tc>
                  <a:txBody>
                    <a:bodyPr/>
                    <a:lstStyle/>
                    <a:p>
                      <a:pPr algn="ctr"/>
                      <a:r>
                        <a:rPr lang="en-US" sz="3600" b="1" dirty="0">
                          <a:solidFill>
                            <a:schemeClr val="bg1"/>
                          </a:solidFill>
                        </a:rPr>
                        <a:t>College Credit </a:t>
                      </a:r>
                    </a:p>
                    <a:p>
                      <a:pPr algn="ctr"/>
                      <a:r>
                        <a:rPr lang="en-US" sz="3600" b="1" dirty="0">
                          <a:solidFill>
                            <a:schemeClr val="bg1"/>
                          </a:solidFill>
                        </a:rPr>
                        <a:t>Through the 2200-level</a:t>
                      </a:r>
                    </a:p>
                    <a:p>
                      <a:pPr algn="ctr"/>
                      <a:endParaRPr lang="en-US" sz="3600" dirty="0"/>
                    </a:p>
                  </a:txBody>
                  <a:tcPr>
                    <a:solidFill>
                      <a:schemeClr val="tx1">
                        <a:lumMod val="50000"/>
                        <a:lumOff val="50000"/>
                      </a:schemeClr>
                    </a:solidFill>
                  </a:tcPr>
                </a:tc>
                <a:extLst>
                  <a:ext uri="{0D108BD9-81ED-4DB2-BD59-A6C34878D82A}">
                    <a16:rowId xmlns:a16="http://schemas.microsoft.com/office/drawing/2014/main" val="945973519"/>
                  </a:ext>
                </a:extLst>
              </a:tr>
              <a:tr h="1962464">
                <a:tc>
                  <a:txBody>
                    <a:bodyPr/>
                    <a:lstStyle/>
                    <a:p>
                      <a:pPr algn="ctr"/>
                      <a:r>
                        <a:rPr lang="en-US" sz="3600" b="1" dirty="0">
                          <a:solidFill>
                            <a:schemeClr val="bg1"/>
                          </a:solidFill>
                        </a:rPr>
                        <a:t>Placement Exam Options</a:t>
                      </a:r>
                    </a:p>
                  </a:txBody>
                  <a:tcPr>
                    <a:solidFill>
                      <a:schemeClr val="tx1">
                        <a:lumMod val="50000"/>
                        <a:lumOff val="50000"/>
                      </a:schemeClr>
                    </a:solidFill>
                  </a:tcPr>
                </a:tc>
                <a:tc>
                  <a:txBody>
                    <a:bodyPr/>
                    <a:lstStyle/>
                    <a:p>
                      <a:pPr algn="ctr"/>
                      <a:r>
                        <a:rPr lang="en-US" sz="3600" b="1" dirty="0">
                          <a:solidFill>
                            <a:schemeClr val="bg1"/>
                          </a:solidFill>
                        </a:rPr>
                        <a:t>New Language</a:t>
                      </a:r>
                    </a:p>
                    <a:p>
                      <a:pPr algn="ctr"/>
                      <a:r>
                        <a:rPr lang="en-US" sz="3600" b="1" dirty="0">
                          <a:solidFill>
                            <a:schemeClr val="bg1"/>
                          </a:solidFill>
                        </a:rPr>
                        <a:t>3 semesters</a:t>
                      </a:r>
                    </a:p>
                  </a:txBody>
                  <a:tcPr>
                    <a:solidFill>
                      <a:schemeClr val="tx1">
                        <a:lumMod val="50000"/>
                        <a:lumOff val="50000"/>
                      </a:schemeClr>
                    </a:solidFill>
                  </a:tcPr>
                </a:tc>
                <a:extLst>
                  <a:ext uri="{0D108BD9-81ED-4DB2-BD59-A6C34878D82A}">
                    <a16:rowId xmlns:a16="http://schemas.microsoft.com/office/drawing/2014/main" val="4072126517"/>
                  </a:ext>
                </a:extLst>
              </a:tr>
            </a:tbl>
          </a:graphicData>
        </a:graphic>
      </p:graphicFrame>
    </p:spTree>
    <p:extLst>
      <p:ext uri="{BB962C8B-B14F-4D97-AF65-F5344CB8AC3E}">
        <p14:creationId xmlns:p14="http://schemas.microsoft.com/office/powerpoint/2010/main" val="1266026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3C80-0B5B-3742-A1D3-16C9D52432A7}"/>
              </a:ext>
            </a:extLst>
          </p:cNvPr>
          <p:cNvSpPr>
            <a:spLocks noGrp="1"/>
          </p:cNvSpPr>
          <p:nvPr>
            <p:ph type="title"/>
          </p:nvPr>
        </p:nvSpPr>
        <p:spPr/>
        <p:txBody>
          <a:bodyPr>
            <a:normAutofit fontScale="90000"/>
          </a:bodyPr>
          <a:lstStyle/>
          <a:p>
            <a:r>
              <a:rPr lang="en-US" dirty="0"/>
              <a:t>Foreign Language</a:t>
            </a:r>
          </a:p>
        </p:txBody>
      </p:sp>
      <p:sp>
        <p:nvSpPr>
          <p:cNvPr id="3" name="Content Placeholder 2">
            <a:extLst>
              <a:ext uri="{FF2B5EF4-FFF2-40B4-BE49-F238E27FC236}">
                <a16:creationId xmlns:a16="http://schemas.microsoft.com/office/drawing/2014/main" id="{1352C4DE-F99A-AD4A-ABAA-B5024C86BC5A}"/>
              </a:ext>
            </a:extLst>
          </p:cNvPr>
          <p:cNvSpPr>
            <a:spLocks noGrp="1"/>
          </p:cNvSpPr>
          <p:nvPr>
            <p:ph idx="1"/>
          </p:nvPr>
        </p:nvSpPr>
        <p:spPr>
          <a:xfrm>
            <a:off x="609600" y="2472175"/>
            <a:ext cx="10972800" cy="3700025"/>
          </a:xfrm>
        </p:spPr>
        <p:txBody>
          <a:bodyPr>
            <a:normAutofit/>
          </a:bodyPr>
          <a:lstStyle/>
          <a:p>
            <a:pPr>
              <a:buFont typeface="Wingdings" pitchFamily="2" charset="2"/>
              <a:buChar char="Ø"/>
            </a:pPr>
            <a:r>
              <a:rPr lang="en-US" sz="2800" dirty="0"/>
              <a:t>Accelerated Exam Credit </a:t>
            </a:r>
          </a:p>
          <a:p>
            <a:pPr marL="0" indent="0">
              <a:buNone/>
            </a:pPr>
            <a:endParaRPr lang="en-US" sz="600" dirty="0"/>
          </a:p>
          <a:p>
            <a:pPr lvl="1">
              <a:buFont typeface="Wingdings" pitchFamily="2" charset="2"/>
              <a:buChar char="Ø"/>
            </a:pPr>
            <a:r>
              <a:rPr lang="en-US" sz="2400" dirty="0"/>
              <a:t>If you have earned credit through an accelerated exam, check to see what credit was earned. </a:t>
            </a:r>
          </a:p>
          <a:p>
            <a:pPr marL="609585" lvl="1" indent="0">
              <a:buNone/>
            </a:pPr>
            <a:endParaRPr lang="en-US" sz="600" dirty="0"/>
          </a:p>
          <a:p>
            <a:pPr lvl="1">
              <a:buFont typeface="Wingdings" pitchFamily="2" charset="2"/>
              <a:buChar char="Ø"/>
            </a:pPr>
            <a:r>
              <a:rPr lang="en-US" sz="2400" dirty="0"/>
              <a:t>Accelerated exam score posting policies can be found at admissions.fsu.edu/first-year/credit/.</a:t>
            </a:r>
          </a:p>
          <a:p>
            <a:endParaRPr lang="en-US" dirty="0"/>
          </a:p>
        </p:txBody>
      </p:sp>
    </p:spTree>
    <p:extLst>
      <p:ext uri="{BB962C8B-B14F-4D97-AF65-F5344CB8AC3E}">
        <p14:creationId xmlns:p14="http://schemas.microsoft.com/office/powerpoint/2010/main" val="167971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4.4"/>
</p:tagLst>
</file>

<file path=ppt/theme/theme1.xml><?xml version="1.0" encoding="utf-8"?>
<a:theme xmlns:a="http://schemas.openxmlformats.org/drawingml/2006/main" name="Garnet_HighDef-1">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Black_HighDef</Template>
  <TotalTime>15829</TotalTime>
  <Words>2021</Words>
  <Application>Microsoft Macintosh PowerPoint</Application>
  <PresentationFormat>Widescreen</PresentationFormat>
  <Paragraphs>206</Paragraphs>
  <Slides>20</Slides>
  <Notes>18</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Garnet_HighDef-1</vt:lpstr>
      <vt:lpstr>College of Arts  and Sciences</vt:lpstr>
      <vt:lpstr>PowerPoint Presentation</vt:lpstr>
      <vt:lpstr>Arts and Sciences at a Glance</vt:lpstr>
      <vt:lpstr>Arts and Sciences Departments and Programs</vt:lpstr>
      <vt:lpstr>Degree Requirements</vt:lpstr>
      <vt:lpstr>Major Requirements</vt:lpstr>
      <vt:lpstr>Minor Requirements</vt:lpstr>
      <vt:lpstr>PowerPoint Presentation</vt:lpstr>
      <vt:lpstr>Foreign Language</vt:lpstr>
      <vt:lpstr>Foreign Language</vt:lpstr>
      <vt:lpstr>Foreign Language</vt:lpstr>
      <vt:lpstr>Foreign Language</vt:lpstr>
      <vt:lpstr>Maximize Your FSU Experience</vt:lpstr>
      <vt:lpstr>PowerPoint Presentation</vt:lpstr>
      <vt:lpstr>Maximize Your FSU Experience</vt:lpstr>
      <vt:lpstr>Maximize Your FSU Experience</vt:lpstr>
      <vt:lpstr>Maximize Your FSU Experience</vt:lpstr>
      <vt:lpstr>Preparing for Advising</vt:lpstr>
      <vt:lpstr>What Happens Now?</vt:lpstr>
      <vt:lpstr>Welcome to Florida State!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of Arts and Sciences</dc:title>
  <dc:creator>Shellie Camp</dc:creator>
  <cp:lastModifiedBy>Heather Athey</cp:lastModifiedBy>
  <cp:revision>168</cp:revision>
  <cp:lastPrinted>2020-04-28T00:53:15Z</cp:lastPrinted>
  <dcterms:created xsi:type="dcterms:W3CDTF">2019-04-25T12:57:00Z</dcterms:created>
  <dcterms:modified xsi:type="dcterms:W3CDTF">2024-04-26T12:33:49Z</dcterms:modified>
</cp:coreProperties>
</file>